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609" r:id="rId2"/>
    <p:sldId id="610" r:id="rId3"/>
    <p:sldId id="531" r:id="rId4"/>
    <p:sldId id="387" r:id="rId5"/>
    <p:sldId id="580" r:id="rId6"/>
    <p:sldId id="581" r:id="rId7"/>
    <p:sldId id="582" r:id="rId8"/>
    <p:sldId id="597" r:id="rId9"/>
    <p:sldId id="596" r:id="rId10"/>
    <p:sldId id="599" r:id="rId11"/>
    <p:sldId id="600" r:id="rId12"/>
    <p:sldId id="601" r:id="rId13"/>
    <p:sldId id="602" r:id="rId14"/>
    <p:sldId id="603" r:id="rId15"/>
    <p:sldId id="604" r:id="rId16"/>
    <p:sldId id="605" r:id="rId17"/>
    <p:sldId id="606" r:id="rId18"/>
    <p:sldId id="598" r:id="rId19"/>
    <p:sldId id="607" r:id="rId20"/>
    <p:sldId id="378" r:id="rId21"/>
    <p:sldId id="583" r:id="rId22"/>
    <p:sldId id="587" r:id="rId23"/>
    <p:sldId id="588" r:id="rId24"/>
    <p:sldId id="591" r:id="rId25"/>
    <p:sldId id="590" r:id="rId26"/>
    <p:sldId id="592" r:id="rId27"/>
    <p:sldId id="593" r:id="rId28"/>
    <p:sldId id="594" r:id="rId29"/>
    <p:sldId id="595" r:id="rId30"/>
    <p:sldId id="589" r:id="rId31"/>
    <p:sldId id="461" r:id="rId32"/>
    <p:sldId id="584" r:id="rId33"/>
    <p:sldId id="586" r:id="rId34"/>
    <p:sldId id="585" r:id="rId35"/>
  </p:sldIdLst>
  <p:sldSz cx="9144000" cy="5143500" type="screen16x9"/>
  <p:notesSz cx="6858000" cy="9144000"/>
  <p:defaultTextStyle>
    <a:defPPr>
      <a:defRPr lang="en-US"/>
    </a:defPPr>
    <a:lvl1pPr marL="0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1pPr>
    <a:lvl2pPr marL="334679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2pPr>
    <a:lvl3pPr marL="669357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3pPr>
    <a:lvl4pPr marL="1004036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4pPr>
    <a:lvl5pPr marL="1338715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5pPr>
    <a:lvl6pPr marL="1673393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6pPr>
    <a:lvl7pPr marL="2008072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7pPr>
    <a:lvl8pPr marL="2342750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8pPr>
    <a:lvl9pPr marL="2677429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CC0066"/>
    <a:srgbClr val="CC3399"/>
    <a:srgbClr val="990099"/>
    <a:srgbClr val="F0287E"/>
    <a:srgbClr val="C96009"/>
    <a:srgbClr val="D56509"/>
    <a:srgbClr val="FFFF99"/>
    <a:srgbClr val="FFCC66"/>
    <a:srgbClr val="2B75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8" autoAdjust="0"/>
    <p:restoredTop sz="99505" autoAdjust="0"/>
  </p:normalViewPr>
  <p:slideViewPr>
    <p:cSldViewPr>
      <p:cViewPr>
        <p:scale>
          <a:sx n="95" d="100"/>
          <a:sy n="95" d="100"/>
        </p:scale>
        <p:origin x="-330" y="-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2A04F-C6EB-4694-8F19-4A70B75F5CDE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48388-2F61-4853-9FE5-66164E5408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7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1pPr>
    <a:lvl2pPr marL="334679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2pPr>
    <a:lvl3pPr marL="669357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3pPr>
    <a:lvl4pPr marL="1004036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4pPr>
    <a:lvl5pPr marL="1338715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5pPr>
    <a:lvl6pPr marL="1673393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6pPr>
    <a:lvl7pPr marL="2008072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7pPr>
    <a:lvl8pPr marL="2342750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8pPr>
    <a:lvl9pPr marL="2677429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B4E8-691F-481A-B196-BAF76F5BB21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34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69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04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38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73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08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42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677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47941" y="494111"/>
            <a:ext cx="4732337" cy="1053345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0928" y="494111"/>
            <a:ext cx="14044613" cy="105334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2"/>
            <a:ext cx="8229600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EE17-CFAB-4D26-B63C-0014F2997EC4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CEBB-2B45-44E7-9A9C-6831F2A34C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1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4542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2938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1469">
                <a:solidFill>
                  <a:schemeClr val="tx1">
                    <a:tint val="75000"/>
                  </a:schemeClr>
                </a:solidFill>
              </a:defRPr>
            </a:lvl1pPr>
            <a:lvl2pPr marL="334702" indent="0">
              <a:buNone/>
              <a:defRPr sz="1313">
                <a:solidFill>
                  <a:schemeClr val="tx1">
                    <a:tint val="75000"/>
                  </a:schemeClr>
                </a:solidFill>
              </a:defRPr>
            </a:lvl2pPr>
            <a:lvl3pPr marL="669401" indent="0">
              <a:buNone/>
              <a:defRPr sz="1156">
                <a:solidFill>
                  <a:schemeClr val="tx1">
                    <a:tint val="75000"/>
                  </a:schemeClr>
                </a:solidFill>
              </a:defRPr>
            </a:lvl3pPr>
            <a:lvl4pPr marL="1004102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4pPr>
            <a:lvl5pPr marL="1338804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5pPr>
            <a:lvl6pPr marL="1673504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6pPr>
            <a:lvl7pPr marL="2008205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7pPr>
            <a:lvl8pPr marL="2342906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8pPr>
            <a:lvl9pPr marL="2677607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0928" y="2880123"/>
            <a:ext cx="9388475" cy="8147447"/>
          </a:xfrm>
        </p:spPr>
        <p:txBody>
          <a:bodyPr/>
          <a:lstStyle>
            <a:lvl1pPr>
              <a:defRPr sz="2063"/>
            </a:lvl1pPr>
            <a:lvl2pPr>
              <a:defRPr sz="1750"/>
            </a:lvl2pPr>
            <a:lvl3pPr>
              <a:defRPr sz="1469"/>
            </a:lvl3pPr>
            <a:lvl4pPr>
              <a:defRPr sz="1313"/>
            </a:lvl4pPr>
            <a:lvl5pPr>
              <a:defRPr sz="1313"/>
            </a:lvl5pPr>
            <a:lvl6pPr>
              <a:defRPr sz="1313"/>
            </a:lvl6pPr>
            <a:lvl7pPr>
              <a:defRPr sz="1313"/>
            </a:lvl7pPr>
            <a:lvl8pPr>
              <a:defRPr sz="1313"/>
            </a:lvl8pPr>
            <a:lvl9pPr>
              <a:defRPr sz="13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91803" y="2880123"/>
            <a:ext cx="9388475" cy="8147447"/>
          </a:xfrm>
        </p:spPr>
        <p:txBody>
          <a:bodyPr/>
          <a:lstStyle>
            <a:lvl1pPr>
              <a:defRPr sz="2063"/>
            </a:lvl1pPr>
            <a:lvl2pPr>
              <a:defRPr sz="1750"/>
            </a:lvl2pPr>
            <a:lvl3pPr>
              <a:defRPr sz="1469"/>
            </a:lvl3pPr>
            <a:lvl4pPr>
              <a:defRPr sz="1313"/>
            </a:lvl4pPr>
            <a:lvl5pPr>
              <a:defRPr sz="1313"/>
            </a:lvl5pPr>
            <a:lvl6pPr>
              <a:defRPr sz="1313"/>
            </a:lvl6pPr>
            <a:lvl7pPr>
              <a:defRPr sz="1313"/>
            </a:lvl7pPr>
            <a:lvl8pPr>
              <a:defRPr sz="1313"/>
            </a:lvl8pPr>
            <a:lvl9pPr>
              <a:defRPr sz="13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7"/>
            <a:ext cx="4040188" cy="479822"/>
          </a:xfrm>
        </p:spPr>
        <p:txBody>
          <a:bodyPr anchor="b"/>
          <a:lstStyle>
            <a:lvl1pPr marL="0" indent="0">
              <a:buNone/>
              <a:defRPr sz="1750" b="1"/>
            </a:lvl1pPr>
            <a:lvl2pPr marL="334702" indent="0">
              <a:buNone/>
              <a:defRPr sz="1469" b="1"/>
            </a:lvl2pPr>
            <a:lvl3pPr marL="669401" indent="0">
              <a:buNone/>
              <a:defRPr sz="1313" b="1"/>
            </a:lvl3pPr>
            <a:lvl4pPr marL="1004102" indent="0">
              <a:buNone/>
              <a:defRPr sz="1156" b="1"/>
            </a:lvl4pPr>
            <a:lvl5pPr marL="1338804" indent="0">
              <a:buNone/>
              <a:defRPr sz="1156" b="1"/>
            </a:lvl5pPr>
            <a:lvl6pPr marL="1673504" indent="0">
              <a:buNone/>
              <a:defRPr sz="1156" b="1"/>
            </a:lvl6pPr>
            <a:lvl7pPr marL="2008205" indent="0">
              <a:buNone/>
              <a:defRPr sz="1156" b="1"/>
            </a:lvl7pPr>
            <a:lvl8pPr marL="2342906" indent="0">
              <a:buNone/>
              <a:defRPr sz="1156" b="1"/>
            </a:lvl8pPr>
            <a:lvl9pPr marL="2677607" indent="0">
              <a:buNone/>
              <a:defRPr sz="115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8"/>
            <a:ext cx="4040188" cy="2963466"/>
          </a:xfrm>
        </p:spPr>
        <p:txBody>
          <a:bodyPr/>
          <a:lstStyle>
            <a:lvl1pPr>
              <a:defRPr sz="1750"/>
            </a:lvl1pPr>
            <a:lvl2pPr>
              <a:defRPr sz="1469"/>
            </a:lvl2pPr>
            <a:lvl3pPr>
              <a:defRPr sz="1313"/>
            </a:lvl3pPr>
            <a:lvl4pPr>
              <a:defRPr sz="1156"/>
            </a:lvl4pPr>
            <a:lvl5pPr>
              <a:defRPr sz="1156"/>
            </a:lvl5pPr>
            <a:lvl6pPr>
              <a:defRPr sz="1156"/>
            </a:lvl6pPr>
            <a:lvl7pPr>
              <a:defRPr sz="1156"/>
            </a:lvl7pPr>
            <a:lvl8pPr>
              <a:defRPr sz="1156"/>
            </a:lvl8pPr>
            <a:lvl9pPr>
              <a:defRPr sz="115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7"/>
            <a:ext cx="4041775" cy="479822"/>
          </a:xfrm>
        </p:spPr>
        <p:txBody>
          <a:bodyPr anchor="b"/>
          <a:lstStyle>
            <a:lvl1pPr marL="0" indent="0">
              <a:buNone/>
              <a:defRPr sz="1750" b="1"/>
            </a:lvl1pPr>
            <a:lvl2pPr marL="334702" indent="0">
              <a:buNone/>
              <a:defRPr sz="1469" b="1"/>
            </a:lvl2pPr>
            <a:lvl3pPr marL="669401" indent="0">
              <a:buNone/>
              <a:defRPr sz="1313" b="1"/>
            </a:lvl3pPr>
            <a:lvl4pPr marL="1004102" indent="0">
              <a:buNone/>
              <a:defRPr sz="1156" b="1"/>
            </a:lvl4pPr>
            <a:lvl5pPr marL="1338804" indent="0">
              <a:buNone/>
              <a:defRPr sz="1156" b="1"/>
            </a:lvl5pPr>
            <a:lvl6pPr marL="1673504" indent="0">
              <a:buNone/>
              <a:defRPr sz="1156" b="1"/>
            </a:lvl6pPr>
            <a:lvl7pPr marL="2008205" indent="0">
              <a:buNone/>
              <a:defRPr sz="1156" b="1"/>
            </a:lvl7pPr>
            <a:lvl8pPr marL="2342906" indent="0">
              <a:buNone/>
              <a:defRPr sz="1156" b="1"/>
            </a:lvl8pPr>
            <a:lvl9pPr marL="2677607" indent="0">
              <a:buNone/>
              <a:defRPr sz="115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8"/>
            <a:ext cx="4041775" cy="2963466"/>
          </a:xfrm>
        </p:spPr>
        <p:txBody>
          <a:bodyPr/>
          <a:lstStyle>
            <a:lvl1pPr>
              <a:defRPr sz="1750"/>
            </a:lvl1pPr>
            <a:lvl2pPr>
              <a:defRPr sz="1469"/>
            </a:lvl2pPr>
            <a:lvl3pPr>
              <a:defRPr sz="1313"/>
            </a:lvl3pPr>
            <a:lvl4pPr>
              <a:defRPr sz="1156"/>
            </a:lvl4pPr>
            <a:lvl5pPr>
              <a:defRPr sz="1156"/>
            </a:lvl5pPr>
            <a:lvl6pPr>
              <a:defRPr sz="1156"/>
            </a:lvl6pPr>
            <a:lvl7pPr>
              <a:defRPr sz="1156"/>
            </a:lvl7pPr>
            <a:lvl8pPr>
              <a:defRPr sz="1156"/>
            </a:lvl8pPr>
            <a:lvl9pPr>
              <a:defRPr sz="115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313" cy="871538"/>
          </a:xfrm>
        </p:spPr>
        <p:txBody>
          <a:bodyPr anchor="b"/>
          <a:lstStyle>
            <a:lvl1pPr algn="l">
              <a:defRPr sz="1469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90"/>
            <a:ext cx="5111750" cy="4389835"/>
          </a:xfrm>
        </p:spPr>
        <p:txBody>
          <a:bodyPr/>
          <a:lstStyle>
            <a:lvl1pPr>
              <a:defRPr sz="2344"/>
            </a:lvl1pPr>
            <a:lvl2pPr>
              <a:defRPr sz="2063"/>
            </a:lvl2pPr>
            <a:lvl3pPr>
              <a:defRPr sz="1750"/>
            </a:lvl3pPr>
            <a:lvl4pPr>
              <a:defRPr sz="1469"/>
            </a:lvl4pPr>
            <a:lvl5pPr>
              <a:defRPr sz="1469"/>
            </a:lvl5pPr>
            <a:lvl6pPr>
              <a:defRPr sz="1469"/>
            </a:lvl6pPr>
            <a:lvl7pPr>
              <a:defRPr sz="1469"/>
            </a:lvl7pPr>
            <a:lvl8pPr>
              <a:defRPr sz="1469"/>
            </a:lvl8pPr>
            <a:lvl9pPr>
              <a:defRPr sz="146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7"/>
            <a:ext cx="3008313" cy="3518297"/>
          </a:xfrm>
        </p:spPr>
        <p:txBody>
          <a:bodyPr/>
          <a:lstStyle>
            <a:lvl1pPr marL="0" indent="0">
              <a:buNone/>
              <a:defRPr sz="1031"/>
            </a:lvl1pPr>
            <a:lvl2pPr marL="334702" indent="0">
              <a:buNone/>
              <a:defRPr sz="875"/>
            </a:lvl2pPr>
            <a:lvl3pPr marL="669401" indent="0">
              <a:buNone/>
              <a:defRPr sz="656"/>
            </a:lvl3pPr>
            <a:lvl4pPr marL="1004102" indent="0">
              <a:buNone/>
              <a:defRPr sz="656"/>
            </a:lvl4pPr>
            <a:lvl5pPr marL="1338804" indent="0">
              <a:buNone/>
              <a:defRPr sz="656"/>
            </a:lvl5pPr>
            <a:lvl6pPr marL="1673504" indent="0">
              <a:buNone/>
              <a:defRPr sz="656"/>
            </a:lvl6pPr>
            <a:lvl7pPr marL="2008205" indent="0">
              <a:buNone/>
              <a:defRPr sz="656"/>
            </a:lvl7pPr>
            <a:lvl8pPr marL="2342906" indent="0">
              <a:buNone/>
              <a:defRPr sz="656"/>
            </a:lvl8pPr>
            <a:lvl9pPr marL="2677607" indent="0">
              <a:buNone/>
              <a:defRPr sz="65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2"/>
            <a:ext cx="5486400" cy="425053"/>
          </a:xfrm>
        </p:spPr>
        <p:txBody>
          <a:bodyPr anchor="b"/>
          <a:lstStyle>
            <a:lvl1pPr algn="l">
              <a:defRPr sz="1469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344"/>
            </a:lvl1pPr>
            <a:lvl2pPr marL="334702" indent="0">
              <a:buNone/>
              <a:defRPr sz="2063"/>
            </a:lvl2pPr>
            <a:lvl3pPr marL="669401" indent="0">
              <a:buNone/>
              <a:defRPr sz="1750"/>
            </a:lvl3pPr>
            <a:lvl4pPr marL="1004102" indent="0">
              <a:buNone/>
              <a:defRPr sz="1469"/>
            </a:lvl4pPr>
            <a:lvl5pPr marL="1338804" indent="0">
              <a:buNone/>
              <a:defRPr sz="1469"/>
            </a:lvl5pPr>
            <a:lvl6pPr marL="1673504" indent="0">
              <a:buNone/>
              <a:defRPr sz="1469"/>
            </a:lvl6pPr>
            <a:lvl7pPr marL="2008205" indent="0">
              <a:buNone/>
              <a:defRPr sz="1469"/>
            </a:lvl7pPr>
            <a:lvl8pPr marL="2342906" indent="0">
              <a:buNone/>
              <a:defRPr sz="1469"/>
            </a:lvl8pPr>
            <a:lvl9pPr marL="2677607" indent="0">
              <a:buNone/>
              <a:defRPr sz="146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031"/>
            </a:lvl1pPr>
            <a:lvl2pPr marL="334702" indent="0">
              <a:buNone/>
              <a:defRPr sz="875"/>
            </a:lvl2pPr>
            <a:lvl3pPr marL="669401" indent="0">
              <a:buNone/>
              <a:defRPr sz="656"/>
            </a:lvl3pPr>
            <a:lvl4pPr marL="1004102" indent="0">
              <a:buNone/>
              <a:defRPr sz="656"/>
            </a:lvl4pPr>
            <a:lvl5pPr marL="1338804" indent="0">
              <a:buNone/>
              <a:defRPr sz="656"/>
            </a:lvl5pPr>
            <a:lvl6pPr marL="1673504" indent="0">
              <a:buNone/>
              <a:defRPr sz="656"/>
            </a:lvl6pPr>
            <a:lvl7pPr marL="2008205" indent="0">
              <a:buNone/>
              <a:defRPr sz="656"/>
            </a:lvl7pPr>
            <a:lvl8pPr marL="2342906" indent="0">
              <a:buNone/>
              <a:defRPr sz="656"/>
            </a:lvl8pPr>
            <a:lvl9pPr marL="2677607" indent="0">
              <a:buNone/>
              <a:defRPr sz="65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214195" tIns="107099" rIns="214195" bIns="10709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</p:spPr>
        <p:txBody>
          <a:bodyPr vert="horz" lIns="214195" tIns="107099" rIns="214195" bIns="10709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214195" tIns="107099" rIns="214195" bIns="107099" rtlCol="0" anchor="ctr"/>
          <a:lstStyle>
            <a:lvl1pPr algn="l">
              <a:defRPr sz="8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214195" tIns="107099" rIns="214195" bIns="107099" rtlCol="0" anchor="ctr"/>
          <a:lstStyle>
            <a:lvl1pPr algn="ctr">
              <a:defRPr sz="8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214195" tIns="107099" rIns="214195" bIns="107099" rtlCol="0" anchor="ctr"/>
          <a:lstStyle>
            <a:lvl1pPr algn="r">
              <a:defRPr sz="8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iming>
    <p:tnLst>
      <p:par>
        <p:cTn id="1" dur="indefinite" restart="never" nodeType="tmRoot"/>
      </p:par>
    </p:tnLst>
  </p:timing>
  <p:txStyles>
    <p:titleStyle>
      <a:lvl1pPr algn="ctr" defTabSz="669401" rtl="0" eaLnBrk="1" latinLnBrk="0" hangingPunct="1">
        <a:spcBef>
          <a:spcPct val="0"/>
        </a:spcBef>
        <a:buNone/>
        <a:defRPr sz="32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026" indent="-251026" algn="l" defTabSz="669401" rtl="0" eaLnBrk="1" latinLnBrk="0" hangingPunct="1">
        <a:spcBef>
          <a:spcPct val="20000"/>
        </a:spcBef>
        <a:buFont typeface="Arial" pitchFamily="34" charset="0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1pPr>
      <a:lvl2pPr marL="543888" indent="-209188" algn="l" defTabSz="669401" rtl="0" eaLnBrk="1" latinLnBrk="0" hangingPunct="1">
        <a:spcBef>
          <a:spcPct val="20000"/>
        </a:spcBef>
        <a:buFont typeface="Arial" pitchFamily="34" charset="0"/>
        <a:buChar char="–"/>
        <a:defRPr sz="2063" kern="1200">
          <a:solidFill>
            <a:schemeClr val="tx1"/>
          </a:solidFill>
          <a:latin typeface="+mn-lt"/>
          <a:ea typeface="+mn-ea"/>
          <a:cs typeface="+mn-cs"/>
        </a:defRPr>
      </a:lvl2pPr>
      <a:lvl3pPr marL="836752" indent="-167351" algn="l" defTabSz="669401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171453" indent="-167351" algn="l" defTabSz="669401" rtl="0" eaLnBrk="1" latinLnBrk="0" hangingPunct="1">
        <a:spcBef>
          <a:spcPct val="20000"/>
        </a:spcBef>
        <a:buFont typeface="Arial" pitchFamily="34" charset="0"/>
        <a:buChar char="–"/>
        <a:defRPr sz="1469" kern="1200">
          <a:solidFill>
            <a:schemeClr val="tx1"/>
          </a:solidFill>
          <a:latin typeface="+mn-lt"/>
          <a:ea typeface="+mn-ea"/>
          <a:cs typeface="+mn-cs"/>
        </a:defRPr>
      </a:lvl4pPr>
      <a:lvl5pPr marL="1506154" indent="-167351" algn="l" defTabSz="669401" rtl="0" eaLnBrk="1" latinLnBrk="0" hangingPunct="1">
        <a:spcBef>
          <a:spcPct val="20000"/>
        </a:spcBef>
        <a:buFont typeface="Arial" pitchFamily="34" charset="0"/>
        <a:buChar char="»"/>
        <a:defRPr sz="1469" kern="1200">
          <a:solidFill>
            <a:schemeClr val="tx1"/>
          </a:solidFill>
          <a:latin typeface="+mn-lt"/>
          <a:ea typeface="+mn-ea"/>
          <a:cs typeface="+mn-cs"/>
        </a:defRPr>
      </a:lvl5pPr>
      <a:lvl6pPr marL="1840854" indent="-167351" algn="l" defTabSz="669401" rtl="0" eaLnBrk="1" latinLnBrk="0" hangingPunct="1">
        <a:spcBef>
          <a:spcPct val="20000"/>
        </a:spcBef>
        <a:buFont typeface="Arial" pitchFamily="34" charset="0"/>
        <a:buChar char="•"/>
        <a:defRPr sz="1469" kern="1200">
          <a:solidFill>
            <a:schemeClr val="tx1"/>
          </a:solidFill>
          <a:latin typeface="+mn-lt"/>
          <a:ea typeface="+mn-ea"/>
          <a:cs typeface="+mn-cs"/>
        </a:defRPr>
      </a:lvl6pPr>
      <a:lvl7pPr marL="2175555" indent="-167351" algn="l" defTabSz="669401" rtl="0" eaLnBrk="1" latinLnBrk="0" hangingPunct="1">
        <a:spcBef>
          <a:spcPct val="20000"/>
        </a:spcBef>
        <a:buFont typeface="Arial" pitchFamily="34" charset="0"/>
        <a:buChar char="•"/>
        <a:defRPr sz="1469" kern="1200">
          <a:solidFill>
            <a:schemeClr val="tx1"/>
          </a:solidFill>
          <a:latin typeface="+mn-lt"/>
          <a:ea typeface="+mn-ea"/>
          <a:cs typeface="+mn-cs"/>
        </a:defRPr>
      </a:lvl7pPr>
      <a:lvl8pPr marL="2510256" indent="-167351" algn="l" defTabSz="669401" rtl="0" eaLnBrk="1" latinLnBrk="0" hangingPunct="1">
        <a:spcBef>
          <a:spcPct val="20000"/>
        </a:spcBef>
        <a:buFont typeface="Arial" pitchFamily="34" charset="0"/>
        <a:buChar char="•"/>
        <a:defRPr sz="1469" kern="1200">
          <a:solidFill>
            <a:schemeClr val="tx1"/>
          </a:solidFill>
          <a:latin typeface="+mn-lt"/>
          <a:ea typeface="+mn-ea"/>
          <a:cs typeface="+mn-cs"/>
        </a:defRPr>
      </a:lvl8pPr>
      <a:lvl9pPr marL="2844957" indent="-167351" algn="l" defTabSz="669401" rtl="0" eaLnBrk="1" latinLnBrk="0" hangingPunct="1">
        <a:spcBef>
          <a:spcPct val="20000"/>
        </a:spcBef>
        <a:buFont typeface="Arial" pitchFamily="34" charset="0"/>
        <a:buChar char="•"/>
        <a:defRPr sz="14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1pPr>
      <a:lvl2pPr marL="334702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2pPr>
      <a:lvl3pPr marL="669401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3pPr>
      <a:lvl4pPr marL="1004102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4pPr>
      <a:lvl5pPr marL="1338804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5pPr>
      <a:lvl6pPr marL="1673504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6pPr>
      <a:lvl7pPr marL="2008205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7pPr>
      <a:lvl8pPr marL="2342906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8pPr>
      <a:lvl9pPr marL="2677607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Pancasila_(politics)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be 9"/>
          <p:cNvSpPr/>
          <p:nvPr/>
        </p:nvSpPr>
        <p:spPr>
          <a:xfrm>
            <a:off x="813629" y="361950"/>
            <a:ext cx="2953751" cy="4171765"/>
          </a:xfrm>
          <a:prstGeom prst="cube">
            <a:avLst>
              <a:gd name="adj" fmla="val 3711"/>
            </a:avLst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4226" tIns="107113" rIns="214226" bIns="107113"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43" y="552265"/>
            <a:ext cx="2788402" cy="398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101985" y="571316"/>
            <a:ext cx="4067859" cy="584751"/>
          </a:xfrm>
          <a:prstGeom prst="rect">
            <a:avLst/>
          </a:prstGeom>
          <a:noFill/>
        </p:spPr>
        <p:txBody>
          <a:bodyPr wrap="none" lIns="91415" tIns="45708" rIns="91415" bIns="45708">
            <a:spAutoFit/>
          </a:bodyPr>
          <a:lstStyle/>
          <a:p>
            <a:pPr algn="ctr"/>
            <a:r>
              <a:rPr lang="en-US" sz="3200" b="1" dirty="0" smtClean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MEDIA MENGAJAR </a:t>
            </a:r>
            <a:endParaRPr lang="en-US" sz="3200" b="1" dirty="0">
              <a:ln w="0"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73515" y="1428852"/>
            <a:ext cx="4211607" cy="3046964"/>
          </a:xfrm>
          <a:prstGeom prst="rect">
            <a:avLst/>
          </a:prstGeom>
          <a:noFill/>
        </p:spPr>
        <p:txBody>
          <a:bodyPr wrap="square" lIns="91415" tIns="45708" rIns="91415" bIns="45708">
            <a:spAutoFit/>
          </a:bodyPr>
          <a:lstStyle/>
          <a:p>
            <a:pPr algn="ctr"/>
            <a:r>
              <a:rPr lang="en-US" sz="3600" b="1" dirty="0" err="1">
                <a:ln w="0"/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Pendidikan</a:t>
            </a:r>
            <a:r>
              <a:rPr lang="en-US" sz="3600" b="1" dirty="0">
                <a:ln w="0"/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Pancasila </a:t>
            </a:r>
            <a:r>
              <a:rPr lang="en-US" sz="3600" b="1" dirty="0" err="1">
                <a:ln w="0"/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600" b="1" dirty="0">
                <a:ln w="0"/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n w="0"/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Kewarganegaraan</a:t>
            </a:r>
            <a:endParaRPr lang="en-US" sz="3600" b="1" dirty="0">
              <a:ln w="0"/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 err="1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Kelompok</a:t>
            </a:r>
            <a:r>
              <a:rPr lang="en-US" sz="2800" b="1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Wajib</a:t>
            </a:r>
            <a:r>
              <a:rPr lang="en-US" sz="2800" b="1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8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8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SMA/MA </a:t>
            </a:r>
            <a:r>
              <a:rPr lang="en-US" sz="2800" b="1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</a:t>
            </a:r>
            <a:r>
              <a:rPr lang="en-US" sz="28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</a:t>
            </a:r>
            <a:endParaRPr lang="en-US" sz="28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線コネクタ 9"/>
          <p:cNvCxnSpPr/>
          <p:nvPr/>
        </p:nvCxnSpPr>
        <p:spPr>
          <a:xfrm>
            <a:off x="3844051" y="1289418"/>
            <a:ext cx="4670534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66115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5360"/>
            <a:ext cx="9144000" cy="84082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0" y="0"/>
            <a:ext cx="8751627" cy="1008114"/>
            <a:chOff x="0" y="57150"/>
            <a:chExt cx="8751627" cy="1008114"/>
          </a:xfrm>
        </p:grpSpPr>
        <p:sp>
          <p:nvSpPr>
            <p:cNvPr id="14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5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6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Sistem Hukum di Indonesia</a:t>
              </a:r>
            </a:p>
          </p:txBody>
        </p:sp>
        <p:sp>
          <p:nvSpPr>
            <p:cNvPr id="18" name="正方形/長方形 15"/>
            <p:cNvSpPr/>
            <p:nvPr/>
          </p:nvSpPr>
          <p:spPr>
            <a:xfrm flipV="1">
              <a:off x="1219199" y="676452"/>
              <a:ext cx="739140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722705" y="715359"/>
            <a:ext cx="8116494" cy="3837591"/>
            <a:chOff x="722705" y="715359"/>
            <a:chExt cx="8116494" cy="3837591"/>
          </a:xfrm>
        </p:grpSpPr>
        <p:sp>
          <p:nvSpPr>
            <p:cNvPr id="41" name="TextBox 40"/>
            <p:cNvSpPr txBox="1"/>
            <p:nvPr/>
          </p:nvSpPr>
          <p:spPr>
            <a:xfrm>
              <a:off x="722705" y="1745990"/>
              <a:ext cx="3887395" cy="255454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 smtClean="0"/>
                <a:t>Menurut </a:t>
              </a:r>
              <a:r>
                <a:rPr lang="id-ID" sz="2000" b="1" dirty="0" smtClean="0"/>
                <a:t>waktu berlaku</a:t>
              </a:r>
              <a:r>
                <a:rPr lang="id-ID" sz="2000" dirty="0" smtClean="0"/>
                <a:t>nya, hukum terbagi men</a:t>
              </a:r>
              <a:r>
                <a:rPr lang="en-US" sz="2000" dirty="0" smtClean="0"/>
                <a:t>j</a:t>
              </a:r>
              <a:r>
                <a:rPr lang="id-ID" sz="2000" dirty="0" smtClean="0"/>
                <a:t>adi </a:t>
              </a:r>
              <a:r>
                <a:rPr lang="de-DE" sz="2000" i="1" dirty="0"/>
                <a:t>Ius Constitutum </a:t>
              </a:r>
              <a:r>
                <a:rPr lang="de-DE" sz="2000" dirty="0"/>
                <a:t>(</a:t>
              </a:r>
              <a:r>
                <a:rPr lang="de-DE" sz="2000" dirty="0" smtClean="0"/>
                <a:t>hukum</a:t>
              </a:r>
              <a:r>
                <a:rPr lang="id-ID" sz="2000" dirty="0" smtClean="0"/>
                <a:t> </a:t>
              </a:r>
              <a:r>
                <a:rPr lang="de-DE" sz="2000" dirty="0" smtClean="0"/>
                <a:t>positif/berlaku sekarang)</a:t>
              </a:r>
              <a:r>
                <a:rPr lang="id-ID" sz="2000" dirty="0" smtClean="0"/>
                <a:t>, </a:t>
              </a:r>
              <a:r>
                <a:rPr lang="id-ID" sz="2000" i="1" dirty="0" smtClean="0"/>
                <a:t>Ius Constituendum </a:t>
              </a:r>
              <a:r>
                <a:rPr lang="id-ID" sz="2000" dirty="0"/>
                <a:t>(hukum negatif/akan datang</a:t>
              </a:r>
              <a:r>
                <a:rPr lang="id-ID" sz="2000" dirty="0" smtClean="0"/>
                <a:t>), dan </a:t>
              </a:r>
              <a:r>
                <a:rPr lang="id-ID" sz="2000" dirty="0"/>
                <a:t>h</a:t>
              </a:r>
              <a:r>
                <a:rPr lang="pt-BR" sz="2000" dirty="0" smtClean="0"/>
                <a:t>ukum </a:t>
              </a:r>
              <a:r>
                <a:rPr lang="pt-BR" sz="2000" dirty="0"/>
                <a:t>universal, hukum asasi atau hukum </a:t>
              </a:r>
              <a:r>
                <a:rPr lang="pt-BR" sz="2000" dirty="0" smtClean="0"/>
                <a:t>alam</a:t>
              </a:r>
              <a:r>
                <a:rPr lang="id-ID" sz="2000" dirty="0"/>
                <a:t>.</a:t>
              </a:r>
              <a:endParaRPr lang="en-US" sz="16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616241" y="3115676"/>
              <a:ext cx="21996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puspita.depkeu.go.id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5676" y="1344079"/>
              <a:ext cx="3546324" cy="32088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Rectangle 27"/>
            <p:cNvSpPr/>
            <p:nvPr/>
          </p:nvSpPr>
          <p:spPr>
            <a:xfrm>
              <a:off x="1225685" y="715359"/>
              <a:ext cx="7384915" cy="5265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400" dirty="0"/>
                <a:t>2. Penggolongan Hukum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862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8751627" cy="1008114"/>
            <a:chOff x="0" y="57150"/>
            <a:chExt cx="8751627" cy="1008114"/>
          </a:xfrm>
        </p:grpSpPr>
        <p:sp>
          <p:nvSpPr>
            <p:cNvPr id="13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4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5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Sistem Hukum di Indonesia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 flipV="1">
              <a:off x="1219199" y="676452"/>
              <a:ext cx="739140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71909" y="715359"/>
            <a:ext cx="8122574" cy="4313841"/>
            <a:chOff x="671909" y="715359"/>
            <a:chExt cx="8122574" cy="43138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0100" y="1308340"/>
              <a:ext cx="3934404" cy="372086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71909" y="1963002"/>
              <a:ext cx="3527451" cy="132343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 smtClean="0"/>
                <a:t>Menurut </a:t>
              </a:r>
              <a:r>
                <a:rPr lang="id-ID" sz="2000" b="1" dirty="0" smtClean="0"/>
                <a:t>cara mempertahankan</a:t>
              </a:r>
              <a:r>
                <a:rPr lang="id-ID" sz="2000" dirty="0" smtClean="0"/>
                <a:t>nya, hukum material dan </a:t>
              </a:r>
              <a:r>
                <a:rPr lang="id-ID" sz="2000" dirty="0"/>
                <a:t>h</a:t>
              </a:r>
              <a:r>
                <a:rPr lang="pt-BR" sz="2000" dirty="0" smtClean="0"/>
                <a:t>ukum </a:t>
              </a:r>
              <a:r>
                <a:rPr lang="id-ID" sz="2000" dirty="0" smtClean="0"/>
                <a:t>formal.</a:t>
              </a:r>
              <a:endParaRPr lang="en-US" sz="16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571525" y="3102401"/>
              <a:ext cx="21996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freepik.com</a:t>
              </a:r>
            </a:p>
          </p:txBody>
        </p:sp>
        <p:sp>
          <p:nvSpPr>
            <p:cNvPr id="19" name="Rectangle 27"/>
            <p:cNvSpPr/>
            <p:nvPr/>
          </p:nvSpPr>
          <p:spPr>
            <a:xfrm>
              <a:off x="1225685" y="715359"/>
              <a:ext cx="7384915" cy="5265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400" dirty="0"/>
                <a:t>2. Penggolongan Hukum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19050" y="4325360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9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8751627" cy="1008114"/>
            <a:chOff x="0" y="57150"/>
            <a:chExt cx="8751627" cy="1008114"/>
          </a:xfrm>
        </p:grpSpPr>
        <p:sp>
          <p:nvSpPr>
            <p:cNvPr id="13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4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5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Sistem Hukum di Indonesia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 flipV="1">
              <a:off x="1219199" y="676452"/>
              <a:ext cx="739140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90500" y="715359"/>
            <a:ext cx="8651029" cy="4370991"/>
            <a:chOff x="190500" y="715359"/>
            <a:chExt cx="8651029" cy="4370991"/>
          </a:xfrm>
        </p:grpSpPr>
        <p:pic>
          <p:nvPicPr>
            <p:cNvPr id="4098" name="Picture 2" descr="Close-up of judges gavel Free Photo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2893752" y="1303542"/>
              <a:ext cx="5678748" cy="3782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190500" y="1962150"/>
              <a:ext cx="2552700" cy="19389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 smtClean="0"/>
                <a:t>Menurut </a:t>
              </a:r>
              <a:r>
                <a:rPr lang="id-ID" sz="2000" b="1" dirty="0" smtClean="0"/>
                <a:t>sifat</a:t>
              </a:r>
              <a:r>
                <a:rPr lang="id-ID" sz="2000" dirty="0" smtClean="0"/>
                <a:t>nya, </a:t>
              </a:r>
              <a:r>
                <a:rPr lang="id-ID" sz="2000" dirty="0"/>
                <a:t>hukum yang memaksa</a:t>
              </a:r>
              <a:r>
                <a:rPr lang="id-ID" sz="2000" dirty="0" smtClean="0"/>
                <a:t> </a:t>
              </a:r>
              <a:r>
                <a:rPr lang="id-ID" sz="2000" dirty="0"/>
                <a:t>dan </a:t>
              </a:r>
              <a:r>
                <a:rPr lang="id-ID" sz="2000" dirty="0" smtClean="0"/>
                <a:t>hukum yang </a:t>
              </a:r>
              <a:r>
                <a:rPr lang="id-ID" sz="2000" dirty="0"/>
                <a:t>mengatur atau melengkapi</a:t>
              </a:r>
              <a:r>
                <a:rPr lang="id-ID" sz="2000" dirty="0" smtClean="0"/>
                <a:t>.</a:t>
              </a:r>
              <a:endParaRPr lang="en-US" sz="16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618571" y="3140501"/>
              <a:ext cx="21996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freepik.com</a:t>
              </a:r>
            </a:p>
          </p:txBody>
        </p:sp>
        <p:sp>
          <p:nvSpPr>
            <p:cNvPr id="19" name="Rectangle 27"/>
            <p:cNvSpPr/>
            <p:nvPr/>
          </p:nvSpPr>
          <p:spPr>
            <a:xfrm>
              <a:off x="1225685" y="715359"/>
              <a:ext cx="7384915" cy="5265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400" dirty="0"/>
                <a:t>2. Penggolongan Hukum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06310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4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0"/>
            <a:ext cx="8751627" cy="1008114"/>
            <a:chOff x="0" y="57150"/>
            <a:chExt cx="8751627" cy="1008114"/>
          </a:xfrm>
        </p:grpSpPr>
        <p:sp>
          <p:nvSpPr>
            <p:cNvPr id="18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9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0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Sistem Hukum di Indonesia</a:t>
              </a:r>
            </a:p>
          </p:txBody>
        </p:sp>
        <p:sp>
          <p:nvSpPr>
            <p:cNvPr id="21" name="正方形/長方形 15"/>
            <p:cNvSpPr/>
            <p:nvPr/>
          </p:nvSpPr>
          <p:spPr>
            <a:xfrm flipV="1">
              <a:off x="1219199" y="676452"/>
              <a:ext cx="739140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2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25685" y="715359"/>
            <a:ext cx="7622070" cy="4125665"/>
            <a:chOff x="1225685" y="715359"/>
            <a:chExt cx="7622070" cy="4125665"/>
          </a:xfrm>
        </p:grpSpPr>
        <p:sp>
          <p:nvSpPr>
            <p:cNvPr id="41" name="TextBox 40"/>
            <p:cNvSpPr txBox="1"/>
            <p:nvPr/>
          </p:nvSpPr>
          <p:spPr>
            <a:xfrm>
              <a:off x="1244735" y="2060429"/>
              <a:ext cx="3936865" cy="106182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100" dirty="0" smtClean="0"/>
                <a:t>Menurut </a:t>
              </a:r>
              <a:r>
                <a:rPr lang="id-ID" sz="2100" b="1" dirty="0" smtClean="0"/>
                <a:t>wujud</a:t>
              </a:r>
              <a:r>
                <a:rPr lang="id-ID" sz="2100" dirty="0" smtClean="0"/>
                <a:t>nya, </a:t>
              </a:r>
              <a:r>
                <a:rPr lang="id-ID" sz="2100" dirty="0"/>
                <a:t>hukum objektif dan hukum subjektif (hak)</a:t>
              </a:r>
              <a:r>
                <a:rPr lang="id-ID" sz="2100" dirty="0" smtClean="0"/>
                <a:t>.</a:t>
              </a:r>
              <a:endParaRPr lang="en-US" sz="21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624797" y="3162017"/>
              <a:ext cx="21996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freepik.com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5467350" y="1311160"/>
              <a:ext cx="3090348" cy="35298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Rectangle 27"/>
            <p:cNvSpPr/>
            <p:nvPr/>
          </p:nvSpPr>
          <p:spPr>
            <a:xfrm>
              <a:off x="1225685" y="715359"/>
              <a:ext cx="7384915" cy="5265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400" dirty="0"/>
                <a:t>2. Penggolongan Hukum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06310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1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06310"/>
            <a:ext cx="9144000" cy="84082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8751627" cy="1008114"/>
            <a:chOff x="0" y="57150"/>
            <a:chExt cx="8751627" cy="1008114"/>
          </a:xfrm>
        </p:grpSpPr>
        <p:sp>
          <p:nvSpPr>
            <p:cNvPr id="13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4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5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Sistem Hukum di Indonesia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 flipV="1">
              <a:off x="1219199" y="676452"/>
              <a:ext cx="739140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25685" y="715359"/>
            <a:ext cx="7403965" cy="4068515"/>
            <a:chOff x="1225685" y="715359"/>
            <a:chExt cx="7403965" cy="406851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67375" y="1231375"/>
              <a:ext cx="2962275" cy="3495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TextBox 40"/>
            <p:cNvSpPr txBox="1"/>
            <p:nvPr/>
          </p:nvSpPr>
          <p:spPr>
            <a:xfrm>
              <a:off x="1225686" y="1558871"/>
              <a:ext cx="4441690" cy="9233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800" dirty="0" smtClean="0"/>
                <a:t>Menurut </a:t>
              </a:r>
              <a:r>
                <a:rPr lang="id-ID" sz="1800" b="1" dirty="0" smtClean="0"/>
                <a:t>pribadi yang diatur</a:t>
              </a:r>
              <a:r>
                <a:rPr lang="id-ID" sz="1800" dirty="0" smtClean="0"/>
                <a:t>nya, </a:t>
              </a:r>
              <a:r>
                <a:rPr lang="id-ID" sz="1800" dirty="0"/>
                <a:t>hukum satu golongan, hukum semua golongan dan hukum antargolongan</a:t>
              </a:r>
              <a:r>
                <a:rPr lang="id-ID" sz="1800" dirty="0" smtClean="0"/>
                <a:t>.</a:t>
              </a:r>
              <a:endParaRPr lang="en-US" sz="1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48664" y="4537653"/>
              <a:ext cx="21996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freepik.com</a:t>
              </a:r>
            </a:p>
          </p:txBody>
        </p:sp>
        <p:sp>
          <p:nvSpPr>
            <p:cNvPr id="19" name="Rectangle 27"/>
            <p:cNvSpPr/>
            <p:nvPr/>
          </p:nvSpPr>
          <p:spPr>
            <a:xfrm>
              <a:off x="1225685" y="715359"/>
              <a:ext cx="7384915" cy="5265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400" dirty="0"/>
                <a:t>2. Penggolongan Hukum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055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72502"/>
            <a:ext cx="8751627" cy="1008114"/>
            <a:chOff x="0" y="57150"/>
            <a:chExt cx="8751627" cy="1008114"/>
          </a:xfrm>
        </p:grpSpPr>
        <p:sp>
          <p:nvSpPr>
            <p:cNvPr id="13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4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5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Sistem Hukum di Indonesia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 flipV="1">
              <a:off x="1219199" y="676452"/>
              <a:ext cx="739140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47279" y="787861"/>
            <a:ext cx="7963321" cy="3996013"/>
            <a:chOff x="647279" y="787861"/>
            <a:chExt cx="7963321" cy="399601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0075" y="1358251"/>
              <a:ext cx="4200525" cy="3326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TextBox 40"/>
            <p:cNvSpPr txBox="1"/>
            <p:nvPr/>
          </p:nvSpPr>
          <p:spPr>
            <a:xfrm>
              <a:off x="647279" y="1809750"/>
              <a:ext cx="3467521" cy="10156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 smtClean="0"/>
                <a:t>Menurut </a:t>
              </a:r>
              <a:r>
                <a:rPr lang="id-ID" sz="2000" b="1" dirty="0" smtClean="0"/>
                <a:t>isi masalah yang diatur</a:t>
              </a:r>
              <a:r>
                <a:rPr lang="id-ID" sz="2000" dirty="0" smtClean="0"/>
                <a:t>nya, </a:t>
              </a:r>
              <a:r>
                <a:rPr lang="id-ID" sz="2000" dirty="0"/>
                <a:t>hukum </a:t>
              </a:r>
              <a:r>
                <a:rPr lang="id-ID" sz="2000" dirty="0" smtClean="0"/>
                <a:t>publik dan </a:t>
              </a:r>
              <a:r>
                <a:rPr lang="id-ID" sz="2000" dirty="0"/>
                <a:t>hukum privat (hukum sipil)</a:t>
              </a:r>
              <a:r>
                <a:rPr lang="id-ID" sz="2000" dirty="0" smtClean="0"/>
                <a:t>.</a:t>
              </a:r>
              <a:endParaRPr lang="en-US" sz="16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10075" y="4537653"/>
              <a:ext cx="21996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freepik.com</a:t>
              </a:r>
            </a:p>
          </p:txBody>
        </p:sp>
        <p:sp>
          <p:nvSpPr>
            <p:cNvPr id="19" name="Rectangle 27"/>
            <p:cNvSpPr/>
            <p:nvPr/>
          </p:nvSpPr>
          <p:spPr>
            <a:xfrm>
              <a:off x="1225685" y="787861"/>
              <a:ext cx="7384915" cy="5265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400" dirty="0"/>
                <a:t>2. Penggolongan Hukum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06310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9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72502"/>
            <a:ext cx="8751627" cy="1008114"/>
            <a:chOff x="0" y="57150"/>
            <a:chExt cx="8751627" cy="1008114"/>
          </a:xfrm>
        </p:grpSpPr>
        <p:sp>
          <p:nvSpPr>
            <p:cNvPr id="15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6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Sistem Hukum di Indonesia</a:t>
              </a:r>
            </a:p>
          </p:txBody>
        </p:sp>
        <p:sp>
          <p:nvSpPr>
            <p:cNvPr id="19" name="正方形/長方形 15"/>
            <p:cNvSpPr/>
            <p:nvPr/>
          </p:nvSpPr>
          <p:spPr>
            <a:xfrm flipV="1">
              <a:off x="1219199" y="676452"/>
              <a:ext cx="739140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0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04800" y="787861"/>
            <a:ext cx="8305800" cy="3996013"/>
            <a:chOff x="304800" y="787861"/>
            <a:chExt cx="8305800" cy="3996013"/>
          </a:xfrm>
        </p:grpSpPr>
        <p:sp>
          <p:nvSpPr>
            <p:cNvPr id="10" name="TextBox 9"/>
            <p:cNvSpPr txBox="1"/>
            <p:nvPr/>
          </p:nvSpPr>
          <p:spPr>
            <a:xfrm>
              <a:off x="4956735" y="4537653"/>
              <a:ext cx="21996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freepik.com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4800" y="1581150"/>
              <a:ext cx="4305300" cy="281615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id-ID" sz="1800" dirty="0" smtClean="0"/>
                <a:t>Tujuan </a:t>
              </a:r>
              <a:r>
                <a:rPr lang="id-ID" sz="1800" dirty="0"/>
                <a:t>hukum antara </a:t>
              </a:r>
              <a:r>
                <a:rPr lang="id-ID" sz="1800" dirty="0" smtClean="0"/>
                <a:t>lain sebagai </a:t>
              </a:r>
              <a:r>
                <a:rPr lang="id-ID" sz="1800" dirty="0"/>
                <a:t>berikut.</a:t>
              </a:r>
            </a:p>
            <a:p>
              <a:pPr marL="361950" indent="-361950">
                <a:spcBef>
                  <a:spcPts val="600"/>
                </a:spcBef>
                <a:buFont typeface="+mj-lt"/>
                <a:buAutoNum type="arabicPeriod"/>
              </a:pPr>
              <a:r>
                <a:rPr lang="id-ID" sz="1800" dirty="0" smtClean="0"/>
                <a:t>Mendatangkan tata dan damai dalam masyarakat (segi reguler);</a:t>
              </a:r>
            </a:p>
            <a:p>
              <a:pPr marL="361950" indent="-361950">
                <a:spcBef>
                  <a:spcPts val="600"/>
                </a:spcBef>
                <a:buFont typeface="+mj-lt"/>
                <a:buAutoNum type="arabicPeriod"/>
              </a:pPr>
              <a:r>
                <a:rPr lang="en-US" sz="1800" dirty="0" err="1" smtClean="0"/>
                <a:t>Mewujudkan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keadilan</a:t>
              </a:r>
              <a:r>
                <a:rPr lang="en-US" sz="1800" dirty="0" smtClean="0"/>
                <a:t> (</a:t>
              </a:r>
              <a:r>
                <a:rPr lang="en-US" sz="1800" dirty="0" err="1" smtClean="0"/>
                <a:t>segi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keadilan</a:t>
              </a:r>
              <a:r>
                <a:rPr lang="en-US" sz="1800" dirty="0" smtClean="0"/>
                <a:t>);</a:t>
              </a:r>
            </a:p>
            <a:p>
              <a:pPr marL="361950" indent="-361950">
                <a:spcBef>
                  <a:spcPts val="600"/>
                </a:spcBef>
                <a:buFont typeface="+mj-lt"/>
                <a:buAutoNum type="arabicPeriod"/>
              </a:pPr>
              <a:r>
                <a:rPr lang="en-US" sz="1800" dirty="0" err="1" smtClean="0"/>
                <a:t>Menjaga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supaya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manusia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diperlakukan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sebagai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manusia</a:t>
              </a:r>
              <a:r>
                <a:rPr lang="id-ID" sz="1800" dirty="0" smtClean="0"/>
                <a:t> </a:t>
              </a:r>
              <a:r>
                <a:rPr lang="en-US" sz="1800" dirty="0" smtClean="0"/>
                <a:t>(</a:t>
              </a:r>
              <a:r>
                <a:rPr lang="en-US" sz="1800" dirty="0" err="1" smtClean="0"/>
                <a:t>segi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memanusiakan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manusia</a:t>
              </a:r>
              <a:r>
                <a:rPr lang="en-US" sz="1800" dirty="0" smtClean="0"/>
                <a:t>).</a:t>
              </a:r>
              <a:endParaRPr lang="en-US" sz="1800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26078" y="1352550"/>
              <a:ext cx="3584522" cy="3173311"/>
            </a:xfrm>
            <a:prstGeom prst="rect">
              <a:avLst/>
            </a:prstGeom>
          </p:spPr>
        </p:pic>
        <p:sp>
          <p:nvSpPr>
            <p:cNvPr id="21" name="Rectangle 27"/>
            <p:cNvSpPr/>
            <p:nvPr/>
          </p:nvSpPr>
          <p:spPr>
            <a:xfrm>
              <a:off x="1225685" y="787861"/>
              <a:ext cx="7384915" cy="5265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400" dirty="0"/>
                <a:t>2. Penggolongan Hukum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06310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72502"/>
            <a:ext cx="8751627" cy="1008114"/>
            <a:chOff x="0" y="57150"/>
            <a:chExt cx="8751627" cy="1008114"/>
          </a:xfrm>
        </p:grpSpPr>
        <p:sp>
          <p:nvSpPr>
            <p:cNvPr id="15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6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Sistem Hukum di Indonesia</a:t>
              </a:r>
            </a:p>
          </p:txBody>
        </p:sp>
        <p:sp>
          <p:nvSpPr>
            <p:cNvPr id="19" name="正方形/長方形 15"/>
            <p:cNvSpPr/>
            <p:nvPr/>
          </p:nvSpPr>
          <p:spPr>
            <a:xfrm flipV="1">
              <a:off x="1219199" y="676452"/>
              <a:ext cx="739140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0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47279" y="787861"/>
            <a:ext cx="7963321" cy="3962970"/>
            <a:chOff x="647279" y="787861"/>
            <a:chExt cx="7963321" cy="3962970"/>
          </a:xfrm>
        </p:grpSpPr>
        <p:sp>
          <p:nvSpPr>
            <p:cNvPr id="10" name="TextBox 9"/>
            <p:cNvSpPr txBox="1"/>
            <p:nvPr/>
          </p:nvSpPr>
          <p:spPr>
            <a:xfrm>
              <a:off x="6096000" y="4504610"/>
              <a:ext cx="21996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000" dirty="0"/>
                <a:t>Sumber: freepik.com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47279" y="1657350"/>
              <a:ext cx="3747868" cy="22467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/>
                <a:t>Fungsi hukum antara </a:t>
              </a:r>
              <a:r>
                <a:rPr lang="id-ID" sz="2000" dirty="0" smtClean="0"/>
                <a:t>lain sebagai </a:t>
              </a:r>
              <a:r>
                <a:rPr lang="id-ID" sz="2000" dirty="0"/>
                <a:t>berikut.</a:t>
              </a:r>
            </a:p>
            <a:p>
              <a:pPr marL="266700" indent="-266700">
                <a:buFont typeface="+mj-lt"/>
                <a:buAutoNum type="arabicPeriod"/>
              </a:pPr>
              <a:r>
                <a:rPr lang="id-ID" sz="2000" dirty="0" smtClean="0"/>
                <a:t> </a:t>
              </a:r>
              <a:r>
                <a:rPr lang="id-ID" sz="2000" dirty="0"/>
                <a:t>Alat pengatur tata </a:t>
              </a:r>
              <a:r>
                <a:rPr lang="id-ID" sz="2000" dirty="0" smtClean="0"/>
                <a:t>tertib hubungan </a:t>
              </a:r>
              <a:r>
                <a:rPr lang="id-ID" sz="2000" dirty="0"/>
                <a:t>masyarakat.</a:t>
              </a:r>
            </a:p>
            <a:p>
              <a:pPr marL="266700" indent="-266700">
                <a:buFont typeface="+mj-lt"/>
                <a:buAutoNum type="arabicPeriod"/>
              </a:pPr>
              <a:r>
                <a:rPr lang="id-ID" sz="2000" dirty="0" smtClean="0"/>
                <a:t>Sarana mewujudkan keadilan </a:t>
              </a:r>
              <a:r>
                <a:rPr lang="id-ID" sz="2000" dirty="0"/>
                <a:t>sosial lahir </a:t>
              </a:r>
              <a:r>
                <a:rPr lang="id-ID" sz="2000" dirty="0" smtClean="0"/>
                <a:t>batin.</a:t>
              </a:r>
            </a:p>
            <a:p>
              <a:pPr marL="266700" indent="-266700">
                <a:buFont typeface="+mj-lt"/>
                <a:buAutoNum type="arabicPeriod"/>
              </a:pPr>
              <a:r>
                <a:rPr lang="id-ID" sz="2000" dirty="0" smtClean="0"/>
                <a:t>Penggerak pembangunan.</a:t>
              </a:r>
              <a:endParaRPr lang="en-US" sz="2000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4729521" y="1428750"/>
              <a:ext cx="3881079" cy="3122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Rectangle 27"/>
            <p:cNvSpPr/>
            <p:nvPr/>
          </p:nvSpPr>
          <p:spPr>
            <a:xfrm>
              <a:off x="1225685" y="787861"/>
              <a:ext cx="7384915" cy="5265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400" dirty="0"/>
                <a:t>2. Penggolongan Hukum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19050" y="4324350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3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19050" y="4306310"/>
            <a:ext cx="9144000" cy="84082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0" y="72502"/>
            <a:ext cx="8751627" cy="1008114"/>
            <a:chOff x="0" y="57150"/>
            <a:chExt cx="8751627" cy="1008114"/>
          </a:xfrm>
        </p:grpSpPr>
        <p:sp>
          <p:nvSpPr>
            <p:cNvPr id="16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8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Sistem Hukum di Indonesia</a:t>
              </a:r>
            </a:p>
          </p:txBody>
        </p:sp>
        <p:sp>
          <p:nvSpPr>
            <p:cNvPr id="20" name="正方形/長方形 15"/>
            <p:cNvSpPr/>
            <p:nvPr/>
          </p:nvSpPr>
          <p:spPr>
            <a:xfrm flipV="1">
              <a:off x="1219199" y="676452"/>
              <a:ext cx="739140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1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57200" y="787861"/>
            <a:ext cx="8211930" cy="3722816"/>
            <a:chOff x="457200" y="787861"/>
            <a:chExt cx="8211930" cy="372281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1352550"/>
              <a:ext cx="4020930" cy="306904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760212" y="4264456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000" dirty="0"/>
                <a:t>Sumber: </a:t>
              </a:r>
              <a:r>
                <a:rPr lang="id-ID" sz="1000" dirty="0" smtClean="0"/>
                <a:t>freepik.com</a:t>
              </a:r>
              <a:endParaRPr lang="id-ID" sz="1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57200" y="1707505"/>
              <a:ext cx="4209687" cy="269304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id-ID" sz="1800" dirty="0"/>
                <a:t>Sumber hukum formal terbagi menjadi </a:t>
              </a:r>
              <a:r>
                <a:rPr lang="id-ID" sz="1800" dirty="0" smtClean="0"/>
                <a:t>lima bagian</a:t>
              </a:r>
              <a:r>
                <a:rPr lang="id-ID" sz="1800" dirty="0"/>
                <a:t>, yaitu sebagai berikut.</a:t>
              </a:r>
            </a:p>
            <a:p>
              <a:pPr marL="266700" indent="-266700">
                <a:spcBef>
                  <a:spcPts val="600"/>
                </a:spcBef>
                <a:buAutoNum type="alphaLcPeriod"/>
              </a:pPr>
              <a:r>
                <a:rPr lang="id-ID" sz="1800" dirty="0" smtClean="0"/>
                <a:t>Undang-Undang </a:t>
              </a:r>
              <a:r>
                <a:rPr lang="id-ID" sz="1800" dirty="0"/>
                <a:t>(UU) atau </a:t>
              </a:r>
              <a:r>
                <a:rPr lang="id-ID" sz="1800" dirty="0" smtClean="0"/>
                <a:t>Statuta</a:t>
              </a:r>
            </a:p>
            <a:p>
              <a:pPr marL="266700" indent="-266700">
                <a:spcBef>
                  <a:spcPts val="600"/>
                </a:spcBef>
                <a:buAutoNum type="alphaLcPeriod"/>
              </a:pPr>
              <a:r>
                <a:rPr lang="en-US" sz="1800" dirty="0" err="1" smtClean="0"/>
                <a:t>Hukum</a:t>
              </a:r>
              <a:r>
                <a:rPr lang="en-US" sz="1800" dirty="0" smtClean="0"/>
                <a:t> </a:t>
              </a:r>
              <a:r>
                <a:rPr lang="en-US" sz="1800" dirty="0" err="1"/>
                <a:t>Tidak</a:t>
              </a:r>
              <a:r>
                <a:rPr lang="en-US" sz="1800" dirty="0"/>
                <a:t> </a:t>
              </a:r>
              <a:r>
                <a:rPr lang="en-US" sz="1800" dirty="0" err="1"/>
                <a:t>Tertulis</a:t>
              </a:r>
              <a:r>
                <a:rPr lang="en-US" sz="1800" dirty="0"/>
                <a:t> </a:t>
              </a:r>
              <a:r>
                <a:rPr lang="en-US" sz="1800" dirty="0" err="1"/>
                <a:t>atau</a:t>
              </a:r>
              <a:r>
                <a:rPr lang="en-US" sz="1800" dirty="0"/>
                <a:t> </a:t>
              </a:r>
              <a:r>
                <a:rPr lang="en-US" sz="1800" dirty="0" err="1" smtClean="0"/>
                <a:t>Kebiasaan</a:t>
              </a:r>
              <a:endParaRPr lang="id-ID" sz="1800" dirty="0" smtClean="0"/>
            </a:p>
            <a:p>
              <a:pPr marL="266700" indent="-266700">
                <a:spcBef>
                  <a:spcPts val="600"/>
                </a:spcBef>
                <a:buAutoNum type="alphaLcPeriod"/>
              </a:pPr>
              <a:r>
                <a:rPr lang="en-US" sz="1800" dirty="0" err="1" smtClean="0"/>
                <a:t>Keputusan</a:t>
              </a:r>
              <a:r>
                <a:rPr lang="en-US" sz="1800" dirty="0" smtClean="0"/>
                <a:t> </a:t>
              </a:r>
              <a:r>
                <a:rPr lang="en-US" sz="1800" dirty="0"/>
                <a:t>Hakim </a:t>
              </a:r>
              <a:r>
                <a:rPr lang="en-US" sz="1800" dirty="0" err="1"/>
                <a:t>atau</a:t>
              </a:r>
              <a:r>
                <a:rPr lang="en-US" sz="1800" dirty="0"/>
                <a:t> </a:t>
              </a:r>
              <a:r>
                <a:rPr lang="en-US" sz="1800" dirty="0" err="1" smtClean="0"/>
                <a:t>Yurisprudensi</a:t>
              </a:r>
              <a:endParaRPr lang="id-ID" sz="1800" dirty="0" smtClean="0"/>
            </a:p>
            <a:p>
              <a:pPr marL="266700" indent="-266700">
                <a:spcBef>
                  <a:spcPts val="600"/>
                </a:spcBef>
                <a:buAutoNum type="alphaLcPeriod"/>
              </a:pPr>
              <a:r>
                <a:rPr lang="en-US" sz="1800" dirty="0" err="1" smtClean="0"/>
                <a:t>Traktat</a:t>
              </a:r>
              <a:endParaRPr lang="id-ID" sz="1800" dirty="0" smtClean="0"/>
            </a:p>
            <a:p>
              <a:pPr marL="266700" indent="-266700">
                <a:spcBef>
                  <a:spcPts val="600"/>
                </a:spcBef>
                <a:buAutoNum type="alphaLcPeriod"/>
              </a:pPr>
              <a:r>
                <a:rPr lang="en-US" sz="1800" dirty="0" err="1" smtClean="0"/>
                <a:t>Doktrin</a:t>
              </a:r>
              <a:endParaRPr lang="en-US" sz="1800" dirty="0"/>
            </a:p>
          </p:txBody>
        </p:sp>
        <p:sp>
          <p:nvSpPr>
            <p:cNvPr id="22" name="Rectangle 27"/>
            <p:cNvSpPr/>
            <p:nvPr/>
          </p:nvSpPr>
          <p:spPr>
            <a:xfrm>
              <a:off x="1225685" y="787861"/>
              <a:ext cx="7384915" cy="5265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400" dirty="0"/>
                <a:t>2. Penggolongan Hukum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06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72502"/>
            <a:ext cx="8751627" cy="1008114"/>
            <a:chOff x="0" y="57150"/>
            <a:chExt cx="8751627" cy="1008114"/>
          </a:xfrm>
        </p:grpSpPr>
        <p:sp>
          <p:nvSpPr>
            <p:cNvPr id="13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4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5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Sistem Hukum di Indonesia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 flipV="1">
              <a:off x="1219199" y="676452"/>
              <a:ext cx="739140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2400" y="787861"/>
            <a:ext cx="8704421" cy="4222289"/>
            <a:chOff x="152400" y="787861"/>
            <a:chExt cx="8704421" cy="422228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r="6035"/>
            <a:stretch/>
          </p:blipFill>
          <p:spPr>
            <a:xfrm>
              <a:off x="2819400" y="1333500"/>
              <a:ext cx="5791200" cy="367665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52400" y="1583162"/>
              <a:ext cx="3239497" cy="28623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800" dirty="0"/>
                <a:t>Sebagai sebuah negara yang merdeka, Negara </a:t>
              </a:r>
              <a:r>
                <a:rPr lang="id-ID" sz="1800" dirty="0" smtClean="0"/>
                <a:t>Kesatuan Republik </a:t>
              </a:r>
              <a:r>
                <a:rPr lang="id-ID" sz="1800" dirty="0"/>
                <a:t>Indonesia memiliki tata hukum sendiri. Meski Indonesia telah merdeka, tata hukum </a:t>
              </a:r>
              <a:r>
                <a:rPr lang="id-ID" sz="1800" dirty="0" smtClean="0"/>
                <a:t>Indonesia belum </a:t>
              </a:r>
              <a:r>
                <a:rPr lang="id-ID" sz="1800" dirty="0"/>
                <a:t>sepenuhnya dapat mengatur kehidupan </a:t>
              </a:r>
              <a:r>
                <a:rPr lang="id-ID" sz="1800" dirty="0" smtClean="0"/>
                <a:t>berbangsa dan </a:t>
              </a:r>
              <a:r>
                <a:rPr lang="id-ID" sz="1800" dirty="0"/>
                <a:t>bernegara masyarakat Indonesia.</a:t>
              </a:r>
              <a:endParaRPr lang="en-US" sz="14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633863" y="3140502"/>
              <a:ext cx="21996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flickr.com</a:t>
              </a:r>
            </a:p>
          </p:txBody>
        </p:sp>
        <p:sp>
          <p:nvSpPr>
            <p:cNvPr id="19" name="Rectangle 27"/>
            <p:cNvSpPr/>
            <p:nvPr/>
          </p:nvSpPr>
          <p:spPr>
            <a:xfrm>
              <a:off x="1225685" y="787861"/>
              <a:ext cx="7384915" cy="5265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400" dirty="0"/>
                <a:t>2. Penggolongan Hukum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5360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3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3297" r="14268"/>
          <a:stretch/>
        </p:blipFill>
        <p:spPr>
          <a:xfrm>
            <a:off x="0" y="0"/>
            <a:ext cx="5715000" cy="49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3886200" y="4478294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/>
              <a:t>S</a:t>
            </a:r>
            <a:r>
              <a:rPr lang="id-ID" sz="1000" dirty="0" smtClean="0"/>
              <a:t>umber: </a:t>
            </a:r>
            <a:r>
              <a:rPr lang="id-ID" sz="1000" dirty="0"/>
              <a:t>flickr.com</a:t>
            </a:r>
            <a:endParaRPr lang="id-ID" sz="1000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6405650" y="-247650"/>
            <a:ext cx="2319250" cy="701868"/>
            <a:chOff x="6705600" y="-247650"/>
            <a:chExt cx="1981200" cy="701868"/>
          </a:xfrm>
          <a:solidFill>
            <a:schemeClr val="accent1">
              <a:lumMod val="75000"/>
            </a:schemeClr>
          </a:solidFill>
        </p:grpSpPr>
        <p:sp>
          <p:nvSpPr>
            <p:cNvPr id="14" name="Rounded Rectangle 13"/>
            <p:cNvSpPr/>
            <p:nvPr/>
          </p:nvSpPr>
          <p:spPr>
            <a:xfrm>
              <a:off x="6705600" y="-247650"/>
              <a:ext cx="1981200" cy="70186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850104" y="57150"/>
              <a:ext cx="169219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rPr>
                <a:t>Tujuan</a:t>
              </a:r>
              <a:r>
                <a:rPr lang="en-US" sz="1600" b="1" dirty="0">
                  <a:solidFill>
                    <a:schemeClr val="bg1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rPr>
                <a:t>Pembelajaran</a:t>
              </a:r>
              <a:endParaRPr lang="en-US" sz="1600" b="1" dirty="0">
                <a:solidFill>
                  <a:schemeClr val="bg1"/>
                </a:solidFill>
                <a:latin typeface="Calibri" pitchFamily="34" charset="0"/>
                <a:ea typeface="Tahoma" pitchFamily="34" charset="0"/>
                <a:cs typeface="Calibri" pitchFamily="34" charset="0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715001" y="595789"/>
            <a:ext cx="3428999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87" indent="-232187">
              <a:buFont typeface="Arial" pitchFamily="34" charset="0"/>
              <a:buChar char="•"/>
            </a:pPr>
            <a:r>
              <a:rPr lang="id-ID" sz="1400" dirty="0"/>
              <a:t>mensyukuri nilai-nilai dalam sistem hukum dan peradilan di Indonesia sesuai dengan Undang-Undang Dasar Negara Republik Indonesia Tahun 1945 sebagai bentuk pengabdian kepada Tuhan Yang Maha Esa;</a:t>
            </a:r>
          </a:p>
          <a:p>
            <a:pPr marL="232187" indent="-232187">
              <a:buFont typeface="Arial" pitchFamily="34" charset="0"/>
              <a:buChar char="•"/>
            </a:pPr>
            <a:r>
              <a:rPr lang="id-ID" sz="1400" dirty="0"/>
              <a:t>menunjukkan sikap disiplin terhadap aturan sebagai cerminan sistem hukum dan peradilan di Indonesia;</a:t>
            </a:r>
          </a:p>
          <a:p>
            <a:pPr marL="232187" indent="-232187">
              <a:buFont typeface="Arial" pitchFamily="34" charset="0"/>
              <a:buChar char="•"/>
            </a:pPr>
            <a:r>
              <a:rPr lang="id-ID" sz="1400" dirty="0"/>
              <a:t>mendeskripsikan sistem hukum dan peradilan di Indonesia sesuai dengan Undang-Undang Dasar Negara Republik Indonesia Tahun 1945;</a:t>
            </a:r>
          </a:p>
          <a:p>
            <a:pPr marL="232187" indent="-232187">
              <a:buFont typeface="Arial" pitchFamily="34" charset="0"/>
              <a:buChar char="•"/>
            </a:pPr>
            <a:r>
              <a:rPr lang="id-ID" sz="1400" dirty="0"/>
              <a:t>menyaji hasil penalaran tentang sistem hukum dan peradilan di Indonesia sesuai dengan Undang-Undang Dasar Negara Republik Indonesia Tahun 1945.</a:t>
            </a:r>
            <a:endParaRPr lang="en-US" sz="1400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42772" y="3856518"/>
            <a:ext cx="4176828" cy="830997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it-IT" sz="2400" b="1" dirty="0"/>
              <a:t>SISTEM HUKUM DAN</a:t>
            </a:r>
            <a:r>
              <a:rPr lang="id-ID" sz="2400" b="1" dirty="0"/>
              <a:t> </a:t>
            </a:r>
            <a:r>
              <a:rPr lang="it-IT" sz="2400" b="1" dirty="0"/>
              <a:t>PERADILAN DI INDONESIA</a:t>
            </a:r>
            <a:endParaRPr lang="en-US" sz="2400" b="1" dirty="0"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228600" y="3280383"/>
            <a:ext cx="1914150" cy="632022"/>
            <a:chOff x="3276600" y="336703"/>
            <a:chExt cx="2362200" cy="1306442"/>
          </a:xfrm>
        </p:grpSpPr>
        <p:grpSp>
          <p:nvGrpSpPr>
            <p:cNvPr id="19" name="Group 18"/>
            <p:cNvGrpSpPr/>
            <p:nvPr/>
          </p:nvGrpSpPr>
          <p:grpSpPr>
            <a:xfrm>
              <a:off x="3276600" y="425802"/>
              <a:ext cx="2362200" cy="1217343"/>
              <a:chOff x="3276600" y="425802"/>
              <a:chExt cx="2362200" cy="1217343"/>
            </a:xfrm>
            <a:solidFill>
              <a:schemeClr val="bg1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Rectangle 20"/>
              <p:cNvSpPr/>
              <p:nvPr/>
            </p:nvSpPr>
            <p:spPr>
              <a:xfrm>
                <a:off x="3276600" y="425802"/>
                <a:ext cx="2362200" cy="850547"/>
              </a:xfrm>
              <a:prstGeom prst="rect">
                <a:avLst/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0800000">
                <a:off x="4973047" y="1233219"/>
                <a:ext cx="428366" cy="409926"/>
              </a:xfrm>
              <a:prstGeom prst="triangle">
                <a:avLst/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352800" y="336703"/>
              <a:ext cx="2209801" cy="95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400" b="1" dirty="0" smtClean="0">
                  <a:solidFill>
                    <a:schemeClr val="bg1"/>
                  </a:solidFill>
                </a:rPr>
                <a:t>BAB 3</a:t>
              </a:r>
              <a:endParaRPr lang="en-US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4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4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41738" y="979740"/>
            <a:ext cx="8650999" cy="3571875"/>
            <a:chOff x="241738" y="979740"/>
            <a:chExt cx="8650999" cy="35718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16124" r="10607"/>
            <a:stretch/>
          </p:blipFill>
          <p:spPr>
            <a:xfrm>
              <a:off x="3484179" y="979740"/>
              <a:ext cx="5408558" cy="3571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241738" y="1261229"/>
              <a:ext cx="3049109" cy="313932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800" dirty="0"/>
                <a:t>Sistem peradilan </a:t>
              </a:r>
              <a:r>
                <a:rPr lang="id-ID" sz="1800" dirty="0" smtClean="0"/>
                <a:t>Indonesia pada </a:t>
              </a:r>
              <a:r>
                <a:rPr lang="id-ID" sz="1800" dirty="0"/>
                <a:t>hakikatnya adalah </a:t>
              </a:r>
              <a:r>
                <a:rPr lang="id-ID" sz="1800" dirty="0" smtClean="0"/>
                <a:t>suatu mekanisme </a:t>
              </a:r>
              <a:r>
                <a:rPr lang="id-ID" sz="1800" dirty="0"/>
                <a:t>dari </a:t>
              </a:r>
              <a:r>
                <a:rPr lang="id-ID" sz="1800" dirty="0" smtClean="0"/>
                <a:t>keseluruhan komponen </a:t>
              </a:r>
              <a:r>
                <a:rPr lang="id-ID" sz="1800" dirty="0"/>
                <a:t>peradilan </a:t>
              </a:r>
              <a:r>
                <a:rPr lang="id-ID" sz="1800" dirty="0" smtClean="0"/>
                <a:t>nasional, pihak </a:t>
              </a:r>
              <a:r>
                <a:rPr lang="id-ID" sz="1800" dirty="0"/>
                <a:t>dalam proses </a:t>
              </a:r>
              <a:r>
                <a:rPr lang="id-ID" sz="1800" dirty="0" smtClean="0"/>
                <a:t>peradilan, hierarki </a:t>
              </a:r>
              <a:r>
                <a:rPr lang="id-ID" sz="1800" dirty="0"/>
                <a:t>kelembagaan </a:t>
              </a:r>
              <a:r>
                <a:rPr lang="id-ID" sz="1800" dirty="0" smtClean="0"/>
                <a:t>peradilan, serta </a:t>
              </a:r>
              <a:r>
                <a:rPr lang="id-ID" sz="1800" dirty="0"/>
                <a:t>komponen lain </a:t>
              </a:r>
              <a:r>
                <a:rPr lang="id-ID" sz="1800" dirty="0" smtClean="0"/>
                <a:t>yang bersifat </a:t>
              </a:r>
              <a:r>
                <a:rPr lang="id-ID" sz="1800" dirty="0"/>
                <a:t>prosedural dan </a:t>
              </a:r>
              <a:r>
                <a:rPr lang="id-ID" sz="1800" dirty="0" smtClean="0"/>
                <a:t>saling berkaitan</a:t>
              </a:r>
              <a:r>
                <a:rPr lang="id-ID" sz="1800" dirty="0"/>
                <a:t>.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4300796"/>
            <a:ext cx="228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00" dirty="0">
                <a:solidFill>
                  <a:schemeClr val="bg1"/>
                </a:solidFill>
              </a:rPr>
              <a:t>Sumber: flickr.com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06310"/>
            <a:ext cx="9144000" cy="840828"/>
          </a:xfrm>
          <a:prstGeom prst="rect">
            <a:avLst/>
          </a:prstGeom>
        </p:spPr>
      </p:pic>
      <p:sp>
        <p:nvSpPr>
          <p:cNvPr id="10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125104"/>
            <a:ext cx="8618483" cy="957766"/>
            <a:chOff x="0" y="220354"/>
            <a:chExt cx="8618483" cy="957766"/>
          </a:xfrm>
        </p:grpSpPr>
        <p:sp>
          <p:nvSpPr>
            <p:cNvPr id="15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6"/>
            <p:cNvSpPr txBox="1">
              <a:spLocks/>
            </p:cNvSpPr>
            <p:nvPr/>
          </p:nvSpPr>
          <p:spPr>
            <a:xfrm>
              <a:off x="1066800" y="25147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Mencermati Sistem Peradilan di Indonesia</a:t>
              </a:r>
            </a:p>
          </p:txBody>
        </p:sp>
        <p:sp>
          <p:nvSpPr>
            <p:cNvPr id="19" name="正方形/長方形 15"/>
            <p:cNvSpPr/>
            <p:nvPr/>
          </p:nvSpPr>
          <p:spPr>
            <a:xfrm flipV="1">
              <a:off x="1205551" y="895349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0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5289" y="938852"/>
            <a:ext cx="8451511" cy="3845022"/>
            <a:chOff x="235289" y="938852"/>
            <a:chExt cx="8451511" cy="384502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1400" y="938852"/>
              <a:ext cx="5105400" cy="374562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35289" y="1745729"/>
              <a:ext cx="3193712" cy="22467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/>
                <a:t>Sistem peradilan di Indonesia didasarkan pada </a:t>
              </a:r>
              <a:r>
                <a:rPr lang="id-ID" sz="2000" dirty="0" smtClean="0"/>
                <a:t>Pancasila, terutama </a:t>
              </a:r>
              <a:r>
                <a:rPr lang="id-ID" sz="2000" dirty="0"/>
                <a:t>sila kelima, yang kemudian diturunkan ke </a:t>
              </a:r>
              <a:r>
                <a:rPr lang="id-ID" sz="2000" dirty="0" smtClean="0"/>
                <a:t>dalam UUD </a:t>
              </a:r>
              <a:r>
                <a:rPr lang="id-ID" sz="2000" dirty="0"/>
                <a:t>NRI Tahun 1945 Pasal 24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581400" y="4537653"/>
              <a:ext cx="228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www.flickr.com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06310"/>
            <a:ext cx="9144000" cy="840828"/>
          </a:xfrm>
          <a:prstGeom prst="rect">
            <a:avLst/>
          </a:prstGeom>
        </p:spPr>
      </p:pic>
      <p:sp>
        <p:nvSpPr>
          <p:cNvPr id="10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125104"/>
            <a:ext cx="8618483" cy="957766"/>
            <a:chOff x="0" y="220354"/>
            <a:chExt cx="8618483" cy="957766"/>
          </a:xfrm>
        </p:grpSpPr>
        <p:sp>
          <p:nvSpPr>
            <p:cNvPr id="15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6"/>
            <p:cNvSpPr txBox="1">
              <a:spLocks/>
            </p:cNvSpPr>
            <p:nvPr/>
          </p:nvSpPr>
          <p:spPr>
            <a:xfrm>
              <a:off x="1066800" y="25147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Mencermati Sistem Peradilan di Indonesia</a:t>
              </a:r>
            </a:p>
          </p:txBody>
        </p:sp>
        <p:sp>
          <p:nvSpPr>
            <p:cNvPr id="19" name="正方形/長方形 15"/>
            <p:cNvSpPr/>
            <p:nvPr/>
          </p:nvSpPr>
          <p:spPr>
            <a:xfrm flipV="1">
              <a:off x="1205551" y="895349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0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442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19201" y="1556675"/>
            <a:ext cx="7086599" cy="2182551"/>
            <a:chOff x="1219201" y="1556675"/>
            <a:chExt cx="7086599" cy="2182551"/>
          </a:xfrm>
        </p:grpSpPr>
        <p:cxnSp>
          <p:nvCxnSpPr>
            <p:cNvPr id="10" name="Straight Connector 28"/>
            <p:cNvCxnSpPr>
              <a:cxnSpLocks/>
              <a:stCxn id="13" idx="2"/>
              <a:endCxn id="20" idx="0"/>
            </p:cNvCxnSpPr>
            <p:nvPr/>
          </p:nvCxnSpPr>
          <p:spPr>
            <a:xfrm>
              <a:off x="4532244" y="2343150"/>
              <a:ext cx="914400" cy="710275"/>
            </a:xfrm>
            <a:prstGeom prst="line">
              <a:avLst/>
            </a:prstGeom>
            <a:ln w="15875">
              <a:solidFill>
                <a:srgbClr val="FF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29"/>
            <p:cNvGrpSpPr/>
            <p:nvPr/>
          </p:nvGrpSpPr>
          <p:grpSpPr>
            <a:xfrm>
              <a:off x="3124200" y="1556675"/>
              <a:ext cx="2816087" cy="786475"/>
              <a:chOff x="6781800" y="2895600"/>
              <a:chExt cx="9067800" cy="2362200"/>
            </a:xfrm>
            <a:solidFill>
              <a:srgbClr val="CC0066"/>
            </a:solidFill>
          </p:grpSpPr>
          <p:sp>
            <p:nvSpPr>
              <p:cNvPr id="13" name="Rectangle 30"/>
              <p:cNvSpPr/>
              <p:nvPr/>
            </p:nvSpPr>
            <p:spPr>
              <a:xfrm>
                <a:off x="6781800" y="2895600"/>
                <a:ext cx="9067800" cy="23622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/>
              </a:p>
            </p:txBody>
          </p:sp>
          <p:sp>
            <p:nvSpPr>
              <p:cNvPr id="14" name="TextBox 31"/>
              <p:cNvSpPr txBox="1"/>
              <p:nvPr/>
            </p:nvSpPr>
            <p:spPr>
              <a:xfrm>
                <a:off x="7353643" y="3144346"/>
                <a:ext cx="7936479" cy="175638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solidFill>
                      <a:schemeClr val="bg1"/>
                    </a:solidFill>
                  </a:rPr>
                  <a:t>Klasifikasi Lembaga Peradilan</a:t>
                </a:r>
                <a:endParaRPr lang="sv-SE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Rectangle 32"/>
            <p:cNvSpPr/>
            <p:nvPr/>
          </p:nvSpPr>
          <p:spPr>
            <a:xfrm>
              <a:off x="1219201" y="3053426"/>
              <a:ext cx="1371599" cy="685800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600" dirty="0">
                  <a:solidFill>
                    <a:schemeClr val="bg1"/>
                  </a:solidFill>
                </a:rPr>
                <a:t>Peradilan Umum</a:t>
              </a:r>
              <a:endParaRPr lang="en-US" sz="1600" dirty="0"/>
            </a:p>
          </p:txBody>
        </p:sp>
        <p:sp>
          <p:nvSpPr>
            <p:cNvPr id="17" name="Rectangle 33"/>
            <p:cNvSpPr/>
            <p:nvPr/>
          </p:nvSpPr>
          <p:spPr>
            <a:xfrm>
              <a:off x="2971800" y="3053425"/>
              <a:ext cx="1447800" cy="685801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600" dirty="0">
                  <a:solidFill>
                    <a:schemeClr val="bg1"/>
                  </a:solidFill>
                </a:rPr>
                <a:t>Peradilan Agama</a:t>
              </a:r>
              <a:endParaRPr lang="en-US" sz="1600" dirty="0"/>
            </a:p>
          </p:txBody>
        </p:sp>
        <p:cxnSp>
          <p:nvCxnSpPr>
            <p:cNvPr id="18" name="Straight Connector 34"/>
            <p:cNvCxnSpPr>
              <a:cxnSpLocks/>
              <a:stCxn id="13" idx="2"/>
              <a:endCxn id="15" idx="0"/>
            </p:cNvCxnSpPr>
            <p:nvPr/>
          </p:nvCxnSpPr>
          <p:spPr>
            <a:xfrm flipH="1">
              <a:off x="1905001" y="2343150"/>
              <a:ext cx="2627243" cy="710276"/>
            </a:xfrm>
            <a:prstGeom prst="line">
              <a:avLst/>
            </a:prstGeom>
            <a:ln w="15875">
              <a:solidFill>
                <a:srgbClr val="FF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35"/>
            <p:cNvCxnSpPr>
              <a:cxnSpLocks/>
              <a:stCxn id="13" idx="2"/>
              <a:endCxn id="17" idx="0"/>
            </p:cNvCxnSpPr>
            <p:nvPr/>
          </p:nvCxnSpPr>
          <p:spPr>
            <a:xfrm flipH="1">
              <a:off x="3695700" y="2343150"/>
              <a:ext cx="836544" cy="710275"/>
            </a:xfrm>
            <a:prstGeom prst="line">
              <a:avLst/>
            </a:prstGeom>
            <a:ln w="15875">
              <a:solidFill>
                <a:srgbClr val="FF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36"/>
            <p:cNvSpPr/>
            <p:nvPr/>
          </p:nvSpPr>
          <p:spPr>
            <a:xfrm>
              <a:off x="4721088" y="3053425"/>
              <a:ext cx="1451112" cy="685801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600" dirty="0">
                  <a:solidFill>
                    <a:schemeClr val="bg1"/>
                  </a:solidFill>
                </a:rPr>
                <a:t>Peradilan </a:t>
              </a:r>
              <a:endParaRPr lang="id-ID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i-FI" sz="1600" dirty="0" smtClean="0">
                  <a:solidFill>
                    <a:schemeClr val="bg1"/>
                  </a:solidFill>
                </a:rPr>
                <a:t>Militer</a:t>
              </a:r>
              <a:endParaRPr lang="en-US" sz="1600" dirty="0"/>
            </a:p>
          </p:txBody>
        </p:sp>
        <p:cxnSp>
          <p:nvCxnSpPr>
            <p:cNvPr id="21" name="Straight Connector 37"/>
            <p:cNvCxnSpPr>
              <a:cxnSpLocks/>
              <a:stCxn id="13" idx="2"/>
              <a:endCxn id="22" idx="0"/>
            </p:cNvCxnSpPr>
            <p:nvPr/>
          </p:nvCxnSpPr>
          <p:spPr>
            <a:xfrm>
              <a:off x="4532244" y="2343150"/>
              <a:ext cx="2859156" cy="710275"/>
            </a:xfrm>
            <a:prstGeom prst="line">
              <a:avLst/>
            </a:prstGeom>
            <a:ln w="15875">
              <a:solidFill>
                <a:srgbClr val="FF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38"/>
            <p:cNvSpPr/>
            <p:nvPr/>
          </p:nvSpPr>
          <p:spPr>
            <a:xfrm>
              <a:off x="6477000" y="3053425"/>
              <a:ext cx="1828800" cy="685801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600" dirty="0">
                  <a:solidFill>
                    <a:schemeClr val="bg1"/>
                  </a:solidFill>
                </a:rPr>
                <a:t>Peradilan Tata Usaha Negara</a:t>
              </a:r>
              <a:endParaRPr lang="en-US" sz="1600" dirty="0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19050" y="4306310"/>
            <a:ext cx="9144000" cy="840828"/>
          </a:xfrm>
          <a:prstGeom prst="rect">
            <a:avLst/>
          </a:prstGeom>
        </p:spPr>
      </p:pic>
      <p:sp>
        <p:nvSpPr>
          <p:cNvPr id="16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0" y="125104"/>
            <a:ext cx="8618483" cy="957766"/>
            <a:chOff x="0" y="220354"/>
            <a:chExt cx="8618483" cy="957766"/>
          </a:xfrm>
        </p:grpSpPr>
        <p:sp>
          <p:nvSpPr>
            <p:cNvPr id="26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9" name="テキスト プレースホルダー 6"/>
            <p:cNvSpPr txBox="1">
              <a:spLocks/>
            </p:cNvSpPr>
            <p:nvPr/>
          </p:nvSpPr>
          <p:spPr>
            <a:xfrm>
              <a:off x="1066800" y="25147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Mencermati Sistem Peradilan di Indonesia</a:t>
              </a:r>
            </a:p>
          </p:txBody>
        </p:sp>
        <p:sp>
          <p:nvSpPr>
            <p:cNvPr id="30" name="正方形/長方形 15"/>
            <p:cNvSpPr/>
            <p:nvPr/>
          </p:nvSpPr>
          <p:spPr>
            <a:xfrm flipV="1">
              <a:off x="1205551" y="895349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31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604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125104"/>
            <a:ext cx="8618483" cy="957766"/>
            <a:chOff x="0" y="220354"/>
            <a:chExt cx="8618483" cy="957766"/>
          </a:xfrm>
        </p:grpSpPr>
        <p:sp>
          <p:nvSpPr>
            <p:cNvPr id="16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6"/>
            <p:cNvSpPr txBox="1">
              <a:spLocks/>
            </p:cNvSpPr>
            <p:nvPr/>
          </p:nvSpPr>
          <p:spPr>
            <a:xfrm>
              <a:off x="1066800" y="25147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Mencermati Sistem Peradilan di Indonesia</a:t>
              </a:r>
            </a:p>
          </p:txBody>
        </p:sp>
        <p:sp>
          <p:nvSpPr>
            <p:cNvPr id="20" name="正方形/長方形 15"/>
            <p:cNvSpPr/>
            <p:nvPr/>
          </p:nvSpPr>
          <p:spPr>
            <a:xfrm flipV="1">
              <a:off x="1205551" y="895349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1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70773" y="895350"/>
            <a:ext cx="8543620" cy="3886200"/>
            <a:chOff x="270773" y="895350"/>
            <a:chExt cx="8543620" cy="3886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t="6955" r="7042"/>
            <a:stretch/>
          </p:blipFill>
          <p:spPr>
            <a:xfrm>
              <a:off x="3865180" y="1503612"/>
              <a:ext cx="4716517" cy="327793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70773" y="2016026"/>
              <a:ext cx="3310628" cy="230832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800" b="1" dirty="0"/>
                <a:t>Mahkamah Agung </a:t>
              </a:r>
              <a:r>
                <a:rPr lang="id-ID" sz="1800" dirty="0"/>
                <a:t>adalah pengadilan negara tertinggi </a:t>
              </a:r>
              <a:r>
                <a:rPr lang="id-ID" sz="1800" dirty="0" smtClean="0"/>
                <a:t>dari semua </a:t>
              </a:r>
              <a:r>
                <a:rPr lang="id-ID" sz="1800" dirty="0"/>
                <a:t>lingkungan peradilan. Dalam </a:t>
              </a:r>
              <a:r>
                <a:rPr lang="id-ID" sz="1800" dirty="0" smtClean="0"/>
                <a:t>melaksanakan tugasnya, MA </a:t>
              </a:r>
              <a:r>
                <a:rPr lang="id-ID" sz="1800" dirty="0"/>
                <a:t>terlepas dari pengaruh pemerintah dan </a:t>
              </a:r>
              <a:r>
                <a:rPr lang="id-ID" sz="1800" dirty="0" smtClean="0"/>
                <a:t>pengaruh-pengaruh yang </a:t>
              </a:r>
              <a:r>
                <a:rPr lang="id-ID" sz="1800" dirty="0"/>
                <a:t>lain.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7548283" y="3097349"/>
              <a:ext cx="228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flickr.com</a:t>
              </a:r>
            </a:p>
          </p:txBody>
        </p:sp>
        <p:sp>
          <p:nvSpPr>
            <p:cNvPr id="22" name="Rectangle 27"/>
            <p:cNvSpPr/>
            <p:nvPr/>
          </p:nvSpPr>
          <p:spPr>
            <a:xfrm>
              <a:off x="1225685" y="895350"/>
              <a:ext cx="7384915" cy="5265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400" dirty="0"/>
                <a:t>Perangkat Lembaga Peradilan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-19050" y="4306310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5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125104"/>
            <a:ext cx="8618483" cy="957766"/>
            <a:chOff x="0" y="220354"/>
            <a:chExt cx="8618483" cy="957766"/>
          </a:xfrm>
        </p:grpSpPr>
        <p:sp>
          <p:nvSpPr>
            <p:cNvPr id="16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6"/>
            <p:cNvSpPr txBox="1">
              <a:spLocks/>
            </p:cNvSpPr>
            <p:nvPr/>
          </p:nvSpPr>
          <p:spPr>
            <a:xfrm>
              <a:off x="1066800" y="25147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Mencermati Sistem Peradilan di Indonesia</a:t>
              </a:r>
            </a:p>
          </p:txBody>
        </p:sp>
        <p:sp>
          <p:nvSpPr>
            <p:cNvPr id="20" name="正方形/長方形 15"/>
            <p:cNvSpPr/>
            <p:nvPr/>
          </p:nvSpPr>
          <p:spPr>
            <a:xfrm flipV="1">
              <a:off x="1205551" y="895349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1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54231" y="895350"/>
            <a:ext cx="8578020" cy="4006325"/>
            <a:chOff x="254231" y="895350"/>
            <a:chExt cx="8578020" cy="40063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2154" y="1464221"/>
              <a:ext cx="5429250" cy="343745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54231" y="2028786"/>
              <a:ext cx="3250969" cy="23083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800" b="1" dirty="0"/>
                <a:t>Mahkamah Konstitusi </a:t>
              </a:r>
              <a:r>
                <a:rPr lang="id-ID" sz="1800" dirty="0"/>
                <a:t>merupakan salah satu </a:t>
              </a:r>
              <a:r>
                <a:rPr lang="id-ID" sz="1800" dirty="0" smtClean="0"/>
                <a:t>lembaga negara </a:t>
              </a:r>
              <a:r>
                <a:rPr lang="id-ID" sz="1800" dirty="0"/>
                <a:t>yang melakukan kekuasaan kehakiman secara </a:t>
              </a:r>
              <a:r>
                <a:rPr lang="id-ID" sz="1800" dirty="0" smtClean="0"/>
                <a:t>merdeka guna </a:t>
              </a:r>
              <a:r>
                <a:rPr lang="id-ID" sz="1800" dirty="0"/>
                <a:t>menyelenggarakan peradilan untuk menegakkan </a:t>
              </a:r>
              <a:r>
                <a:rPr lang="id-ID" sz="1800" dirty="0" smtClean="0"/>
                <a:t>hukum dan </a:t>
              </a:r>
              <a:r>
                <a:rPr lang="id-ID" sz="1800" dirty="0"/>
                <a:t>keadilan.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7566141" y="3108138"/>
              <a:ext cx="228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flickr.com</a:t>
              </a:r>
            </a:p>
          </p:txBody>
        </p:sp>
        <p:sp>
          <p:nvSpPr>
            <p:cNvPr id="22" name="Rectangle 27"/>
            <p:cNvSpPr/>
            <p:nvPr/>
          </p:nvSpPr>
          <p:spPr>
            <a:xfrm>
              <a:off x="1225685" y="895350"/>
              <a:ext cx="7384915" cy="5265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400" dirty="0"/>
                <a:t>Perangkat Lembaga Peradilan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19050" y="4306310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3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06310"/>
            <a:ext cx="9144000" cy="840828"/>
          </a:xfrm>
          <a:prstGeom prst="rect">
            <a:avLst/>
          </a:prstGeom>
        </p:spPr>
      </p:pic>
      <p:sp>
        <p:nvSpPr>
          <p:cNvPr id="12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125104"/>
            <a:ext cx="8618483" cy="957766"/>
            <a:chOff x="0" y="220354"/>
            <a:chExt cx="8618483" cy="957766"/>
          </a:xfrm>
        </p:grpSpPr>
        <p:sp>
          <p:nvSpPr>
            <p:cNvPr id="16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6"/>
            <p:cNvSpPr txBox="1">
              <a:spLocks/>
            </p:cNvSpPr>
            <p:nvPr/>
          </p:nvSpPr>
          <p:spPr>
            <a:xfrm>
              <a:off x="1066800" y="25147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Mencermati Sistem Peradilan di Indonesia</a:t>
              </a:r>
            </a:p>
          </p:txBody>
        </p:sp>
        <p:sp>
          <p:nvSpPr>
            <p:cNvPr id="20" name="正方形/長方形 15"/>
            <p:cNvSpPr/>
            <p:nvPr/>
          </p:nvSpPr>
          <p:spPr>
            <a:xfrm flipV="1">
              <a:off x="1205551" y="895349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1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93645" y="895350"/>
            <a:ext cx="8381045" cy="3859153"/>
            <a:chOff x="293645" y="895350"/>
            <a:chExt cx="8381045" cy="38591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1640" y="1355239"/>
              <a:ext cx="5353050" cy="304389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93645" y="1937387"/>
              <a:ext cx="3047045" cy="23083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800" b="1" dirty="0"/>
                <a:t>Komisi Yudisial </a:t>
              </a:r>
              <a:r>
                <a:rPr lang="id-ID" sz="1800" dirty="0"/>
                <a:t>berkedudukan di ibu kota </a:t>
              </a:r>
              <a:r>
                <a:rPr lang="id-ID" sz="1800" dirty="0" smtClean="0"/>
                <a:t>Negara Republik </a:t>
              </a:r>
              <a:r>
                <a:rPr lang="id-ID" sz="1800" dirty="0"/>
                <a:t>Indonesia. </a:t>
              </a:r>
              <a:r>
                <a:rPr lang="id-ID" sz="1800" dirty="0" smtClean="0"/>
                <a:t>KY bersifat </a:t>
              </a:r>
              <a:r>
                <a:rPr lang="id-ID" sz="1800" dirty="0"/>
                <a:t>mandiri </a:t>
              </a:r>
              <a:r>
                <a:rPr lang="id-ID" sz="1800" dirty="0" smtClean="0"/>
                <a:t>dan dalam </a:t>
              </a:r>
              <a:r>
                <a:rPr lang="id-ID" sz="1800" dirty="0"/>
                <a:t>pelaksanaan wewenangnya bebas dari campur </a:t>
              </a:r>
              <a:r>
                <a:rPr lang="id-ID" sz="1800" dirty="0" smtClean="0"/>
                <a:t>tangan atau </a:t>
              </a:r>
              <a:r>
                <a:rPr lang="id-ID" sz="1800" dirty="0"/>
                <a:t>pengaruh kekuasaan lain.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489434" y="4508282"/>
              <a:ext cx="228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flickr.com</a:t>
              </a:r>
            </a:p>
          </p:txBody>
        </p:sp>
        <p:sp>
          <p:nvSpPr>
            <p:cNvPr id="22" name="Rectangle 27"/>
            <p:cNvSpPr/>
            <p:nvPr/>
          </p:nvSpPr>
          <p:spPr>
            <a:xfrm>
              <a:off x="1225685" y="895350"/>
              <a:ext cx="7384915" cy="5265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400" dirty="0"/>
                <a:t>Perangkat Lembaga Peradilan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910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125104"/>
            <a:ext cx="8618483" cy="957766"/>
            <a:chOff x="0" y="220354"/>
            <a:chExt cx="8618483" cy="957766"/>
          </a:xfrm>
        </p:grpSpPr>
        <p:sp>
          <p:nvSpPr>
            <p:cNvPr id="16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6"/>
            <p:cNvSpPr txBox="1">
              <a:spLocks/>
            </p:cNvSpPr>
            <p:nvPr/>
          </p:nvSpPr>
          <p:spPr>
            <a:xfrm>
              <a:off x="1066800" y="25147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Mencermati Sistem Peradilan di Indonesia</a:t>
              </a:r>
            </a:p>
          </p:txBody>
        </p:sp>
        <p:sp>
          <p:nvSpPr>
            <p:cNvPr id="20" name="正方形/長方形 15"/>
            <p:cNvSpPr/>
            <p:nvPr/>
          </p:nvSpPr>
          <p:spPr>
            <a:xfrm flipV="1">
              <a:off x="1205551" y="895349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1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03100" y="895350"/>
            <a:ext cx="8661604" cy="3974641"/>
            <a:chOff x="203100" y="895350"/>
            <a:chExt cx="8661604" cy="397464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r="1336"/>
            <a:stretch/>
          </p:blipFill>
          <p:spPr>
            <a:xfrm>
              <a:off x="3530491" y="1486825"/>
              <a:ext cx="5087992" cy="338316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03100" y="2438221"/>
              <a:ext cx="3225900" cy="120032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800" dirty="0"/>
                <a:t>Kekuasaan kehakiman di lingkungan </a:t>
              </a:r>
              <a:r>
                <a:rPr lang="id-ID" sz="1800" b="1" dirty="0" smtClean="0"/>
                <a:t>peradilan umum </a:t>
              </a:r>
              <a:r>
                <a:rPr lang="id-ID" sz="1800" dirty="0"/>
                <a:t>dilaksanakan oleh pengadilan negeri dan </a:t>
              </a:r>
              <a:r>
                <a:rPr lang="id-ID" sz="1800" dirty="0" smtClean="0"/>
                <a:t>pengadilan tinggi</a:t>
              </a:r>
              <a:r>
                <a:rPr lang="id-ID" sz="1800" dirty="0"/>
                <a:t>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7598594" y="3055297"/>
              <a:ext cx="228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flickr.com</a:t>
              </a:r>
            </a:p>
          </p:txBody>
        </p:sp>
        <p:sp>
          <p:nvSpPr>
            <p:cNvPr id="22" name="Rectangle 27"/>
            <p:cNvSpPr/>
            <p:nvPr/>
          </p:nvSpPr>
          <p:spPr>
            <a:xfrm>
              <a:off x="1225685" y="895350"/>
              <a:ext cx="7384915" cy="5265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400" dirty="0"/>
                <a:t>Perangkat Lembaga Peradilan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06310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6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06310"/>
            <a:ext cx="9144000" cy="840828"/>
          </a:xfrm>
          <a:prstGeom prst="rect">
            <a:avLst/>
          </a:prstGeom>
        </p:spPr>
      </p:pic>
      <p:sp>
        <p:nvSpPr>
          <p:cNvPr id="12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125104"/>
            <a:ext cx="8618483" cy="957766"/>
            <a:chOff x="0" y="220354"/>
            <a:chExt cx="8618483" cy="957766"/>
          </a:xfrm>
        </p:grpSpPr>
        <p:sp>
          <p:nvSpPr>
            <p:cNvPr id="16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6"/>
            <p:cNvSpPr txBox="1">
              <a:spLocks/>
            </p:cNvSpPr>
            <p:nvPr/>
          </p:nvSpPr>
          <p:spPr>
            <a:xfrm>
              <a:off x="1066800" y="25147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Mencermati Sistem Peradilan di Indonesia</a:t>
              </a:r>
            </a:p>
          </p:txBody>
        </p:sp>
        <p:sp>
          <p:nvSpPr>
            <p:cNvPr id="20" name="正方形/長方形 15"/>
            <p:cNvSpPr/>
            <p:nvPr/>
          </p:nvSpPr>
          <p:spPr>
            <a:xfrm flipV="1">
              <a:off x="1205551" y="895349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1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94097" y="895350"/>
            <a:ext cx="8216503" cy="3827621"/>
            <a:chOff x="394097" y="895350"/>
            <a:chExt cx="8216503" cy="382762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657" y="1442201"/>
              <a:ext cx="4647543" cy="30233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394097" y="2038350"/>
              <a:ext cx="3034903" cy="19389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 smtClean="0"/>
                <a:t>Kekuasaan kehakiman </a:t>
              </a:r>
              <a:r>
                <a:rPr lang="id-ID" sz="2000" dirty="0"/>
                <a:t>di lingkungan </a:t>
              </a:r>
              <a:r>
                <a:rPr lang="id-ID" sz="2000" b="1" dirty="0"/>
                <a:t>peradilan agama </a:t>
              </a:r>
              <a:r>
                <a:rPr lang="id-ID" sz="2000" dirty="0"/>
                <a:t>dilaksanakan oleh</a:t>
              </a:r>
            </a:p>
            <a:p>
              <a:r>
                <a:rPr lang="id-ID" sz="2000" dirty="0"/>
                <a:t>pengadilan agama dan pengadilan tinggi agama.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4476750"/>
              <a:ext cx="228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000" dirty="0"/>
                <a:t>Sumber: pa-jakartautara.go.id</a:t>
              </a:r>
            </a:p>
          </p:txBody>
        </p:sp>
        <p:sp>
          <p:nvSpPr>
            <p:cNvPr id="22" name="Rectangle 27"/>
            <p:cNvSpPr/>
            <p:nvPr/>
          </p:nvSpPr>
          <p:spPr>
            <a:xfrm>
              <a:off x="1225685" y="895350"/>
              <a:ext cx="7384915" cy="5265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400" dirty="0"/>
                <a:t>Perangkat Lembaga Peradilan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840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125104"/>
            <a:ext cx="8618483" cy="957766"/>
            <a:chOff x="0" y="220354"/>
            <a:chExt cx="8618483" cy="957766"/>
          </a:xfrm>
        </p:grpSpPr>
        <p:sp>
          <p:nvSpPr>
            <p:cNvPr id="16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6"/>
            <p:cNvSpPr txBox="1">
              <a:spLocks/>
            </p:cNvSpPr>
            <p:nvPr/>
          </p:nvSpPr>
          <p:spPr>
            <a:xfrm>
              <a:off x="1066800" y="25147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Mencermati Sistem Peradilan di Indonesia</a:t>
              </a:r>
            </a:p>
          </p:txBody>
        </p:sp>
        <p:sp>
          <p:nvSpPr>
            <p:cNvPr id="20" name="正方形/長方形 15"/>
            <p:cNvSpPr/>
            <p:nvPr/>
          </p:nvSpPr>
          <p:spPr>
            <a:xfrm flipV="1">
              <a:off x="1205551" y="895349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1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52400" y="895350"/>
            <a:ext cx="8991599" cy="3886200"/>
            <a:chOff x="152400" y="895350"/>
            <a:chExt cx="8991599" cy="3886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7919" t="12044" r="10691"/>
            <a:stretch/>
          </p:blipFill>
          <p:spPr>
            <a:xfrm>
              <a:off x="3106578" y="1561747"/>
              <a:ext cx="5833241" cy="3219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152400" y="1815227"/>
              <a:ext cx="3124200" cy="258532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800" b="1" dirty="0"/>
                <a:t>Peradilan militer </a:t>
              </a:r>
              <a:r>
                <a:rPr lang="id-ID" sz="1800" dirty="0"/>
                <a:t>adalah badan </a:t>
              </a:r>
              <a:r>
                <a:rPr lang="id-ID" sz="1800" dirty="0" smtClean="0"/>
                <a:t>yang</a:t>
              </a:r>
              <a:r>
                <a:rPr lang="en-US" sz="1800" dirty="0" smtClean="0"/>
                <a:t> </a:t>
              </a:r>
              <a:r>
                <a:rPr lang="id-ID" sz="1800" dirty="0" smtClean="0"/>
                <a:t>melaksanakan </a:t>
              </a:r>
              <a:r>
                <a:rPr lang="id-ID" sz="1800" dirty="0"/>
                <a:t>kekuasaan kehakiman di lingkungan </a:t>
              </a:r>
              <a:r>
                <a:rPr lang="id-ID" sz="1800" dirty="0" smtClean="0"/>
                <a:t>peradilan militer </a:t>
              </a:r>
              <a:r>
                <a:rPr lang="id-ID" sz="1800" dirty="0"/>
                <a:t>yang meliputi pengadilan militer, pengadilan </a:t>
              </a:r>
              <a:r>
                <a:rPr lang="id-ID" sz="1800" dirty="0" smtClean="0"/>
                <a:t>militer tinggi</a:t>
              </a:r>
              <a:r>
                <a:rPr lang="id-ID" sz="1800" dirty="0"/>
                <a:t>, pengadilan militer utama, dan pengadilan </a:t>
              </a:r>
              <a:r>
                <a:rPr lang="id-ID" sz="1800" dirty="0" smtClean="0"/>
                <a:t>militer pertempuran</a:t>
              </a:r>
              <a:r>
                <a:rPr lang="id-ID" sz="1800" dirty="0"/>
                <a:t>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7877889" y="3132821"/>
              <a:ext cx="228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flickr.com</a:t>
              </a:r>
            </a:p>
          </p:txBody>
        </p:sp>
        <p:sp>
          <p:nvSpPr>
            <p:cNvPr id="22" name="Rectangle 27"/>
            <p:cNvSpPr/>
            <p:nvPr/>
          </p:nvSpPr>
          <p:spPr>
            <a:xfrm>
              <a:off x="1225685" y="895350"/>
              <a:ext cx="7384915" cy="5265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400" dirty="0"/>
                <a:t>Perangkat Lembaga Peradilan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06310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5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125104"/>
            <a:ext cx="8618483" cy="957766"/>
            <a:chOff x="0" y="220354"/>
            <a:chExt cx="8618483" cy="957766"/>
          </a:xfrm>
        </p:grpSpPr>
        <p:sp>
          <p:nvSpPr>
            <p:cNvPr id="16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6"/>
            <p:cNvSpPr txBox="1">
              <a:spLocks/>
            </p:cNvSpPr>
            <p:nvPr/>
          </p:nvSpPr>
          <p:spPr>
            <a:xfrm>
              <a:off x="1066800" y="25147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Mencermati Sistem Peradilan di Indonesia</a:t>
              </a:r>
            </a:p>
          </p:txBody>
        </p:sp>
        <p:sp>
          <p:nvSpPr>
            <p:cNvPr id="20" name="正方形/長方形 15"/>
            <p:cNvSpPr/>
            <p:nvPr/>
          </p:nvSpPr>
          <p:spPr>
            <a:xfrm flipV="1">
              <a:off x="1205551" y="895349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1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09013" y="895350"/>
            <a:ext cx="8967446" cy="4200852"/>
            <a:chOff x="209013" y="895350"/>
            <a:chExt cx="8967446" cy="420085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b="4396"/>
            <a:stretch/>
          </p:blipFill>
          <p:spPr>
            <a:xfrm>
              <a:off x="3518336" y="1513533"/>
              <a:ext cx="5436791" cy="35826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209013" y="2116528"/>
              <a:ext cx="3067588" cy="20313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800" b="1" dirty="0"/>
                <a:t>Peradilan tata usaha </a:t>
              </a:r>
              <a:r>
                <a:rPr lang="id-ID" sz="1800" b="1" dirty="0" smtClean="0"/>
                <a:t>negara </a:t>
              </a:r>
              <a:r>
                <a:rPr lang="id-ID" sz="1800" dirty="0" smtClean="0"/>
                <a:t>adalah </a:t>
              </a:r>
              <a:r>
                <a:rPr lang="id-ID" sz="1800" dirty="0"/>
                <a:t>salah satu </a:t>
              </a:r>
              <a:r>
                <a:rPr lang="id-ID" sz="1800" dirty="0" smtClean="0"/>
                <a:t>pelaku kekuasaan </a:t>
              </a:r>
              <a:r>
                <a:rPr lang="id-ID" sz="1800" dirty="0"/>
                <a:t>kehakiman </a:t>
              </a:r>
              <a:r>
                <a:rPr lang="id-ID" sz="1800" dirty="0" smtClean="0"/>
                <a:t>bagi rakyat </a:t>
              </a:r>
              <a:r>
                <a:rPr lang="id-ID" sz="1800" dirty="0"/>
                <a:t>pencari </a:t>
              </a:r>
              <a:r>
                <a:rPr lang="id-ID" sz="1800" dirty="0" smtClean="0"/>
                <a:t>keadilan terhadap </a:t>
              </a:r>
              <a:r>
                <a:rPr lang="id-ID" sz="1800" dirty="0"/>
                <a:t>sengketa tata </a:t>
              </a:r>
              <a:r>
                <a:rPr lang="id-ID" sz="1800" dirty="0" smtClean="0"/>
                <a:t>usaha negara</a:t>
              </a:r>
              <a:r>
                <a:rPr lang="id-ID" sz="1800" dirty="0"/>
                <a:t>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7910349" y="3128223"/>
              <a:ext cx="2286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ptun-samarinda.go.id</a:t>
              </a:r>
            </a:p>
          </p:txBody>
        </p:sp>
        <p:sp>
          <p:nvSpPr>
            <p:cNvPr id="22" name="Rectangle 27"/>
            <p:cNvSpPr/>
            <p:nvPr/>
          </p:nvSpPr>
          <p:spPr>
            <a:xfrm>
              <a:off x="1225685" y="895350"/>
              <a:ext cx="7384915" cy="5265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400" dirty="0"/>
                <a:t>Perangkat Lembaga Peradilan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5360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1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81000" y="590550"/>
            <a:ext cx="8596522" cy="4171950"/>
            <a:chOff x="381000" y="590550"/>
            <a:chExt cx="8596522" cy="4171950"/>
          </a:xfrm>
        </p:grpSpPr>
        <p:sp>
          <p:nvSpPr>
            <p:cNvPr id="11" name="TextBox 10"/>
            <p:cNvSpPr txBox="1"/>
            <p:nvPr/>
          </p:nvSpPr>
          <p:spPr>
            <a:xfrm>
              <a:off x="6172199" y="1775758"/>
              <a:ext cx="2805323" cy="19389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000" dirty="0"/>
                <a:t>Buatlah lima pertanyaan mengenai gambar </a:t>
              </a:r>
              <a:r>
                <a:rPr lang="id-ID" sz="2000" dirty="0" smtClean="0"/>
                <a:t>tersebut berkaitan </a:t>
              </a:r>
              <a:r>
                <a:rPr lang="id-ID" sz="2000" dirty="0"/>
                <a:t>dengan sistem hukum dan peradilan di Indonesia.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43178" y="4516279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000" dirty="0"/>
                <a:t>Sumber: pixabay.com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590550"/>
              <a:ext cx="5690978" cy="39627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TextBox 2"/>
          <p:cNvSpPr txBox="1"/>
          <p:nvPr/>
        </p:nvSpPr>
        <p:spPr>
          <a:xfrm>
            <a:off x="443123" y="73658"/>
            <a:ext cx="8534400" cy="459742"/>
          </a:xfrm>
          <a:prstGeom prst="rect">
            <a:avLst/>
          </a:prstGeom>
          <a:noFill/>
        </p:spPr>
        <p:txBody>
          <a:bodyPr wrap="square" lIns="28575" tIns="14288" rIns="28575" bIns="14288" rtlCol="0">
            <a:spAutoFit/>
          </a:bodyPr>
          <a:lstStyle/>
          <a:p>
            <a:pPr algn="ctr"/>
            <a:r>
              <a:rPr lang="id-ID" sz="2800" b="1" dirty="0"/>
              <a:t>Amatilah gambar berikut:</a:t>
            </a:r>
          </a:p>
        </p:txBody>
      </p:sp>
    </p:spTree>
    <p:extLst>
      <p:ext uri="{BB962C8B-B14F-4D97-AF65-F5344CB8AC3E}">
        <p14:creationId xmlns:p14="http://schemas.microsoft.com/office/powerpoint/2010/main" val="115725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06310"/>
            <a:ext cx="9144000" cy="840828"/>
          </a:xfrm>
          <a:prstGeom prst="rect">
            <a:avLst/>
          </a:prstGeom>
        </p:spPr>
      </p:pic>
      <p:sp>
        <p:nvSpPr>
          <p:cNvPr id="12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125104"/>
            <a:ext cx="8618483" cy="957766"/>
            <a:chOff x="0" y="220354"/>
            <a:chExt cx="8618483" cy="957766"/>
          </a:xfrm>
        </p:grpSpPr>
        <p:sp>
          <p:nvSpPr>
            <p:cNvPr id="16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6"/>
            <p:cNvSpPr txBox="1">
              <a:spLocks/>
            </p:cNvSpPr>
            <p:nvPr/>
          </p:nvSpPr>
          <p:spPr>
            <a:xfrm>
              <a:off x="1066800" y="25147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Mencermati Sistem Peradilan di Indonesia</a:t>
              </a:r>
            </a:p>
          </p:txBody>
        </p:sp>
        <p:sp>
          <p:nvSpPr>
            <p:cNvPr id="20" name="正方形/長方形 15"/>
            <p:cNvSpPr/>
            <p:nvPr/>
          </p:nvSpPr>
          <p:spPr>
            <a:xfrm flipV="1">
              <a:off x="1205551" y="895349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1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16702" y="848052"/>
            <a:ext cx="7841498" cy="3903821"/>
            <a:chOff x="616702" y="848052"/>
            <a:chExt cx="7841498" cy="3903821"/>
          </a:xfrm>
        </p:grpSpPr>
        <p:sp>
          <p:nvSpPr>
            <p:cNvPr id="8" name="TextBox 7"/>
            <p:cNvSpPr txBox="1"/>
            <p:nvPr/>
          </p:nvSpPr>
          <p:spPr>
            <a:xfrm>
              <a:off x="616702" y="1504950"/>
              <a:ext cx="3993397" cy="12003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800" dirty="0"/>
                <a:t>Berdasarkan Pancasila, </a:t>
              </a:r>
              <a:r>
                <a:rPr lang="id-ID" sz="1800" dirty="0" smtClean="0"/>
                <a:t>lembaga peradilan </a:t>
              </a:r>
              <a:r>
                <a:rPr lang="id-ID" sz="1800" dirty="0"/>
                <a:t>berperan </a:t>
              </a:r>
              <a:r>
                <a:rPr lang="id-ID" sz="1800" dirty="0" smtClean="0"/>
                <a:t>untuk menerapkan serta menegakkan hukum </a:t>
              </a:r>
              <a:r>
                <a:rPr lang="id-ID" sz="1800" dirty="0"/>
                <a:t>dan keadilan.</a:t>
              </a:r>
            </a:p>
          </p:txBody>
        </p:sp>
        <p:pic>
          <p:nvPicPr>
            <p:cNvPr id="22" name="Picture 21" descr="Berkas:National emblem of Indonesia Garuda Pancasila.sv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29200" y="848052"/>
              <a:ext cx="3429000" cy="3734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6485485" y="4505652"/>
              <a:ext cx="16594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>
                  <a:hlinkClick r:id="rId4"/>
                </a:rPr>
                <a:t>Sumber</a:t>
              </a:r>
              <a:r>
                <a:rPr lang="en-US" sz="1000" dirty="0">
                  <a:hlinkClick r:id="rId4"/>
                </a:rPr>
                <a:t> : en.wikipedia.org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588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0" y="125104"/>
            <a:ext cx="8618483" cy="957766"/>
            <a:chOff x="0" y="220354"/>
            <a:chExt cx="8618483" cy="957766"/>
          </a:xfrm>
        </p:grpSpPr>
        <p:sp>
          <p:nvSpPr>
            <p:cNvPr id="29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32" name="テキスト プレースホルダー 6"/>
            <p:cNvSpPr txBox="1">
              <a:spLocks/>
            </p:cNvSpPr>
            <p:nvPr/>
          </p:nvSpPr>
          <p:spPr>
            <a:xfrm>
              <a:off x="1066800" y="298768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sv-SE" altLang="ja-JP" sz="26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Menampilkan Sikap yang Sesuai dengan Hukum</a:t>
              </a:r>
            </a:p>
          </p:txBody>
        </p:sp>
        <p:sp>
          <p:nvSpPr>
            <p:cNvPr id="33" name="正方形/長方形 15"/>
            <p:cNvSpPr/>
            <p:nvPr/>
          </p:nvSpPr>
          <p:spPr>
            <a:xfrm flipV="1">
              <a:off x="1205551" y="895349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34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dirty="0">
                  <a:latin typeface="Arial" pitchFamily="34" charset="0"/>
                  <a:cs typeface="Arial" pitchFamily="34" charset="0"/>
                </a:rPr>
                <a:t>C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79128" y="895350"/>
            <a:ext cx="8485575" cy="3837943"/>
            <a:chOff x="379128" y="895350"/>
            <a:chExt cx="8485575" cy="3837943"/>
          </a:xfrm>
        </p:grpSpPr>
        <p:sp>
          <p:nvSpPr>
            <p:cNvPr id="27" name="TextBox 26"/>
            <p:cNvSpPr txBox="1"/>
            <p:nvPr/>
          </p:nvSpPr>
          <p:spPr>
            <a:xfrm>
              <a:off x="379128" y="2570024"/>
              <a:ext cx="3811873" cy="17543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pt-BR" sz="1800" dirty="0" smtClean="0"/>
                <a:t>Memahami peraturan</a:t>
              </a:r>
              <a:r>
                <a:rPr lang="id-ID" sz="1800" dirty="0" smtClean="0"/>
                <a:t> </a:t>
              </a:r>
              <a:r>
                <a:rPr lang="pt-BR" sz="1800" dirty="0" smtClean="0"/>
                <a:t>perundang-undangan yang</a:t>
              </a:r>
              <a:r>
                <a:rPr lang="id-ID" sz="1800" dirty="0" smtClean="0"/>
                <a:t> </a:t>
              </a:r>
              <a:r>
                <a:rPr lang="pt-BR" sz="1800" dirty="0" smtClean="0"/>
                <a:t>berlaku,</a:t>
              </a:r>
            </a:p>
            <a:p>
              <a:pPr marL="342900" indent="-342900">
                <a:buFontTx/>
                <a:buAutoNum type="arabicPeriod"/>
              </a:pPr>
              <a:r>
                <a:rPr lang="pt-BR" sz="1800" dirty="0" smtClean="0"/>
                <a:t>Mempertahankan tertib</a:t>
              </a:r>
              <a:r>
                <a:rPr lang="id-ID" sz="1800" dirty="0" smtClean="0"/>
                <a:t> </a:t>
              </a:r>
              <a:r>
                <a:rPr lang="pt-BR" sz="1800" dirty="0" smtClean="0"/>
                <a:t>hukum yang ada, dan</a:t>
              </a:r>
            </a:p>
            <a:p>
              <a:pPr marL="342900" indent="-342900">
                <a:buFontTx/>
                <a:buAutoNum type="arabicPeriod"/>
              </a:pPr>
              <a:r>
                <a:rPr lang="pt-BR" sz="1800" dirty="0" smtClean="0"/>
                <a:t>Menegakan kepastian</a:t>
              </a:r>
              <a:r>
                <a:rPr lang="id-ID" sz="1800" dirty="0" smtClean="0"/>
                <a:t> </a:t>
              </a:r>
              <a:r>
                <a:rPr lang="pt-BR" sz="1800" dirty="0" smtClean="0"/>
                <a:t>hukum.</a:t>
              </a:r>
              <a:endParaRPr lang="pt-BR" sz="1800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4325882" y="1472930"/>
              <a:ext cx="4292601" cy="32603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TextBox 12"/>
            <p:cNvSpPr txBox="1"/>
            <p:nvPr/>
          </p:nvSpPr>
          <p:spPr>
            <a:xfrm rot="16200000">
              <a:off x="7827193" y="3330547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flickr.com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379128" y="1623517"/>
              <a:ext cx="3811872" cy="92333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pt-BR" sz="1800" dirty="0"/>
                <a:t>Kepatuhan hukum</a:t>
              </a:r>
              <a:r>
                <a:rPr lang="id-ID" sz="1800" dirty="0"/>
                <a:t> </a:t>
              </a:r>
              <a:r>
                <a:rPr lang="pt-BR" sz="1800" dirty="0"/>
                <a:t>mengandung arti </a:t>
              </a:r>
              <a:r>
                <a:rPr lang="pt-BR" sz="1800" dirty="0" smtClean="0"/>
                <a:t>bahwa</a:t>
              </a:r>
              <a:r>
                <a:rPr lang="id-ID" sz="1800" dirty="0" smtClean="0"/>
                <a:t> </a:t>
              </a:r>
              <a:r>
                <a:rPr lang="pt-BR" sz="1800" dirty="0" smtClean="0"/>
                <a:t>seseorang </a:t>
              </a:r>
              <a:r>
                <a:rPr lang="pt-BR" sz="1800" dirty="0"/>
                <a:t>memiliki kesadaran</a:t>
              </a:r>
              <a:r>
                <a:rPr lang="id-ID" sz="1800" dirty="0"/>
                <a:t> </a:t>
              </a:r>
              <a:r>
                <a:rPr lang="pt-BR" sz="1800" dirty="0"/>
                <a:t>untuk:</a:t>
              </a:r>
            </a:p>
          </p:txBody>
        </p:sp>
        <p:sp>
          <p:nvSpPr>
            <p:cNvPr id="35" name="Rectangle 27"/>
            <p:cNvSpPr/>
            <p:nvPr/>
          </p:nvSpPr>
          <p:spPr>
            <a:xfrm>
              <a:off x="1225685" y="895350"/>
              <a:ext cx="7384915" cy="5265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400" dirty="0"/>
                <a:t>1. Sikap yang Sesuai dengan Hukum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19050" y="4344410"/>
            <a:ext cx="9144000" cy="840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125104"/>
            <a:ext cx="8618483" cy="957766"/>
            <a:chOff x="0" y="220354"/>
            <a:chExt cx="8618483" cy="957766"/>
          </a:xfrm>
        </p:grpSpPr>
        <p:sp>
          <p:nvSpPr>
            <p:cNvPr id="13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6" name="テキスト プレースホルダー 6"/>
            <p:cNvSpPr txBox="1">
              <a:spLocks/>
            </p:cNvSpPr>
            <p:nvPr/>
          </p:nvSpPr>
          <p:spPr>
            <a:xfrm>
              <a:off x="1066800" y="298768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sv-SE" altLang="ja-JP" sz="26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Menampilkan Sikap yang Sesuai dengan Hukum</a:t>
              </a:r>
            </a:p>
          </p:txBody>
        </p:sp>
        <p:sp>
          <p:nvSpPr>
            <p:cNvPr id="17" name="正方形/長方形 15"/>
            <p:cNvSpPr/>
            <p:nvPr/>
          </p:nvSpPr>
          <p:spPr>
            <a:xfrm flipV="1">
              <a:off x="1205551" y="895349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dirty="0">
                  <a:latin typeface="Arial" pitchFamily="34" charset="0"/>
                  <a:cs typeface="Arial" pitchFamily="34" charset="0"/>
                </a:rPr>
                <a:t>C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066800" y="895350"/>
            <a:ext cx="7543800" cy="3978463"/>
            <a:chOff x="1066800" y="895350"/>
            <a:chExt cx="7543800" cy="3978463"/>
          </a:xfrm>
        </p:grpSpPr>
        <p:sp>
          <p:nvSpPr>
            <p:cNvPr id="19" name="Rectangle 27"/>
            <p:cNvSpPr/>
            <p:nvPr/>
          </p:nvSpPr>
          <p:spPr>
            <a:xfrm>
              <a:off x="1225685" y="895350"/>
              <a:ext cx="7384915" cy="5265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000" dirty="0"/>
                <a:t>2. Sikap yang Bertentangan dengan Hukum beserta Sanksinya</a:t>
              </a:r>
            </a:p>
          </p:txBody>
        </p:sp>
        <p:pic>
          <p:nvPicPr>
            <p:cNvPr id="20" name="Picture 2" descr="Teacher with a blackboard design Free Vector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36" r="979" b="33774"/>
            <a:stretch/>
          </p:blipFill>
          <p:spPr bwMode="auto">
            <a:xfrm>
              <a:off x="1066800" y="1421939"/>
              <a:ext cx="6991350" cy="3451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4110468" y="1885950"/>
              <a:ext cx="289993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800" dirty="0" smtClean="0">
                  <a:solidFill>
                    <a:schemeClr val="bg1"/>
                  </a:solidFill>
                </a:rPr>
                <a:t>Dapatkah kamu memberikan contoh </a:t>
              </a:r>
              <a:r>
                <a:rPr lang="id-ID" sz="1800" dirty="0">
                  <a:solidFill>
                    <a:schemeClr val="bg1"/>
                  </a:solidFill>
                </a:rPr>
                <a:t>sikap yang sesuai dengan ketentuan hukum di lingkungan </a:t>
              </a:r>
              <a:r>
                <a:rPr lang="id-ID" sz="1800" b="1" dirty="0" smtClean="0">
                  <a:solidFill>
                    <a:schemeClr val="bg1"/>
                  </a:solidFill>
                </a:rPr>
                <a:t>keluarga, sekolah, masyarakat, dan negara</a:t>
              </a:r>
              <a:r>
                <a:rPr lang="en-US" sz="1800" dirty="0">
                  <a:solidFill>
                    <a:schemeClr val="bg1"/>
                  </a:solidFill>
                </a:rPr>
                <a:t>?</a:t>
              </a:r>
              <a:endParaRPr lang="id-ID" sz="1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-19050" y="4306310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7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19050" y="4306310"/>
            <a:ext cx="9144000" cy="840828"/>
          </a:xfrm>
          <a:prstGeom prst="rect">
            <a:avLst/>
          </a:prstGeom>
        </p:spPr>
      </p:pic>
      <p:sp>
        <p:nvSpPr>
          <p:cNvPr id="11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125104"/>
            <a:ext cx="8618483" cy="957766"/>
            <a:chOff x="0" y="220354"/>
            <a:chExt cx="8618483" cy="957766"/>
          </a:xfrm>
        </p:grpSpPr>
        <p:sp>
          <p:nvSpPr>
            <p:cNvPr id="15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6"/>
            <p:cNvSpPr txBox="1">
              <a:spLocks/>
            </p:cNvSpPr>
            <p:nvPr/>
          </p:nvSpPr>
          <p:spPr>
            <a:xfrm>
              <a:off x="1066800" y="298768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sv-SE" altLang="ja-JP" sz="26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Menampilkan Sikap yang Sesuai dengan Hukum</a:t>
              </a:r>
            </a:p>
          </p:txBody>
        </p:sp>
        <p:sp>
          <p:nvSpPr>
            <p:cNvPr id="19" name="正方形/長方形 15"/>
            <p:cNvSpPr/>
            <p:nvPr/>
          </p:nvSpPr>
          <p:spPr>
            <a:xfrm flipV="1">
              <a:off x="1205551" y="895349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3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dirty="0">
                  <a:latin typeface="Arial" pitchFamily="34" charset="0"/>
                  <a:cs typeface="Arial" pitchFamily="34" charset="0"/>
                </a:rPr>
                <a:t>C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08051" y="895350"/>
            <a:ext cx="8102549" cy="3750460"/>
            <a:chOff x="508051" y="895350"/>
            <a:chExt cx="8102549" cy="3750460"/>
          </a:xfrm>
        </p:grpSpPr>
        <p:sp>
          <p:nvSpPr>
            <p:cNvPr id="22" name="TextBox 21"/>
            <p:cNvSpPr txBox="1"/>
            <p:nvPr/>
          </p:nvSpPr>
          <p:spPr>
            <a:xfrm>
              <a:off x="508051" y="1904821"/>
              <a:ext cx="2997150" cy="17543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800" dirty="0"/>
                <a:t>Perilaku yang tidak sesuai dengan hukum </a:t>
              </a:r>
              <a:r>
                <a:rPr lang="id-ID" sz="1800" dirty="0" smtClean="0"/>
                <a:t>merupakan perilaku </a:t>
              </a:r>
              <a:r>
                <a:rPr lang="id-ID" sz="1800" dirty="0"/>
                <a:t>yang pengaturannya terdapat dalam KUH Pidana atau KUH </a:t>
              </a:r>
              <a:r>
                <a:rPr lang="id-ID" sz="1800" dirty="0" smtClean="0"/>
                <a:t>Perdata.</a:t>
              </a:r>
              <a:endParaRPr lang="id-ID" sz="1800" dirty="0"/>
            </a:p>
          </p:txBody>
        </p:sp>
        <p:pic>
          <p:nvPicPr>
            <p:cNvPr id="1026" name="Picture 2" descr="handcuffs  chain Free Phot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114800" y="1465294"/>
              <a:ext cx="4408331" cy="2934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694331" y="4399589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000" dirty="0"/>
                <a:t>Sumber: </a:t>
              </a:r>
              <a:r>
                <a:rPr lang="id-ID" sz="1000" dirty="0" smtClean="0"/>
                <a:t>freepik.com</a:t>
              </a:r>
              <a:endParaRPr lang="id-ID" sz="1000" dirty="0"/>
            </a:p>
          </p:txBody>
        </p:sp>
        <p:sp>
          <p:nvSpPr>
            <p:cNvPr id="24" name="Rectangle 27"/>
            <p:cNvSpPr/>
            <p:nvPr/>
          </p:nvSpPr>
          <p:spPr>
            <a:xfrm>
              <a:off x="1225685" y="895350"/>
              <a:ext cx="7384915" cy="5265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000" dirty="0"/>
                <a:t>2. Sikap yang Bertentangan dengan Hukum beserta Sanksinya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852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0" y="125104"/>
            <a:ext cx="8618483" cy="957766"/>
            <a:chOff x="0" y="220354"/>
            <a:chExt cx="8618483" cy="957766"/>
          </a:xfrm>
        </p:grpSpPr>
        <p:sp>
          <p:nvSpPr>
            <p:cNvPr id="29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32" name="テキスト プレースホルダー 6"/>
            <p:cNvSpPr txBox="1">
              <a:spLocks/>
            </p:cNvSpPr>
            <p:nvPr/>
          </p:nvSpPr>
          <p:spPr>
            <a:xfrm>
              <a:off x="1066800" y="298768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sv-SE" altLang="ja-JP" sz="26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Menampilkan Sikap yang Sesuai dengan Hukum</a:t>
              </a:r>
            </a:p>
          </p:txBody>
        </p:sp>
        <p:sp>
          <p:nvSpPr>
            <p:cNvPr id="33" name="正方形/長方形 15"/>
            <p:cNvSpPr/>
            <p:nvPr/>
          </p:nvSpPr>
          <p:spPr>
            <a:xfrm flipV="1">
              <a:off x="1205551" y="895349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34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dirty="0">
                  <a:latin typeface="Arial" pitchFamily="34" charset="0"/>
                  <a:cs typeface="Arial" pitchFamily="34" charset="0"/>
                </a:rPr>
                <a:t>C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91674" y="895350"/>
            <a:ext cx="8471325" cy="3962400"/>
            <a:chOff x="291674" y="895350"/>
            <a:chExt cx="8471325" cy="3962400"/>
          </a:xfrm>
        </p:grpSpPr>
        <p:sp>
          <p:nvSpPr>
            <p:cNvPr id="22" name="TextBox 21"/>
            <p:cNvSpPr txBox="1"/>
            <p:nvPr/>
          </p:nvSpPr>
          <p:spPr>
            <a:xfrm>
              <a:off x="291674" y="2053397"/>
              <a:ext cx="4318426" cy="19389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/>
                <a:t>Menurut pasal 10 Kitab Undang-Undang Hukum </a:t>
              </a:r>
              <a:r>
                <a:rPr lang="id-ID" sz="2000" dirty="0" smtClean="0"/>
                <a:t>Pidana (KUHP</a:t>
              </a:r>
              <a:r>
                <a:rPr lang="id-ID" sz="2000" dirty="0"/>
                <a:t>), jenis hukuman atau pidana yang dijatuhkan </a:t>
              </a:r>
              <a:r>
                <a:rPr lang="id-ID" sz="2000" dirty="0" smtClean="0"/>
                <a:t>untuk perilaku </a:t>
              </a:r>
              <a:r>
                <a:rPr lang="id-ID" sz="2000" dirty="0"/>
                <a:t>melanggar hukum </a:t>
              </a:r>
              <a:r>
                <a:rPr lang="id-ID" sz="2000" dirty="0" smtClean="0"/>
                <a:t>adalah hukum pidana pokok dan pidana tambahan.	</a:t>
              </a:r>
              <a:endParaRPr lang="id-ID" sz="2000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4400" y="1495815"/>
              <a:ext cx="3849544" cy="33619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Box 9"/>
            <p:cNvSpPr txBox="1"/>
            <p:nvPr/>
          </p:nvSpPr>
          <p:spPr>
            <a:xfrm rot="16200000">
              <a:off x="7725489" y="3363040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</a:t>
              </a:r>
              <a:r>
                <a:rPr lang="id-ID" sz="1000" dirty="0" smtClean="0"/>
                <a:t>freepik.com</a:t>
              </a:r>
              <a:endParaRPr lang="id-ID" sz="1000" dirty="0"/>
            </a:p>
          </p:txBody>
        </p:sp>
        <p:sp>
          <p:nvSpPr>
            <p:cNvPr id="35" name="Rectangle 27"/>
            <p:cNvSpPr/>
            <p:nvPr/>
          </p:nvSpPr>
          <p:spPr>
            <a:xfrm>
              <a:off x="1225685" y="895350"/>
              <a:ext cx="7384915" cy="5265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000" dirty="0"/>
                <a:t>2. Sikap yang Bertentangan dengan Hukum beserta Sanksinya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06310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9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57150"/>
            <a:ext cx="8751627" cy="1008114"/>
            <a:chOff x="0" y="57150"/>
            <a:chExt cx="8751627" cy="1008114"/>
          </a:xfrm>
        </p:grpSpPr>
        <p:sp>
          <p:nvSpPr>
            <p:cNvPr id="13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4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5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Sistem Hukum di Indonesia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 flipV="1">
              <a:off x="1219200" y="676455"/>
              <a:ext cx="51054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199944" y="323850"/>
            <a:ext cx="7944056" cy="4465196"/>
            <a:chOff x="1199944" y="323850"/>
            <a:chExt cx="7944056" cy="446519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0800" y="323850"/>
              <a:ext cx="2743200" cy="38756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TextBox 40"/>
            <p:cNvSpPr txBox="1"/>
            <p:nvPr/>
          </p:nvSpPr>
          <p:spPr>
            <a:xfrm>
              <a:off x="1199944" y="1581150"/>
              <a:ext cx="5124656" cy="16312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b="1" dirty="0" smtClean="0"/>
                <a:t>Hukum</a:t>
              </a:r>
              <a:r>
                <a:rPr lang="id-ID" sz="2000" dirty="0" smtClean="0"/>
                <a:t> ialah keseluruhan </a:t>
              </a:r>
              <a:r>
                <a:rPr lang="id-ID" sz="2000" dirty="0"/>
                <a:t>syarat-syarat yang dengan ini kehendak </a:t>
              </a:r>
              <a:r>
                <a:rPr lang="id-ID" sz="2000" dirty="0" smtClean="0"/>
                <a:t>bebas dari </a:t>
              </a:r>
              <a:r>
                <a:rPr lang="id-ID" sz="2000" dirty="0"/>
                <a:t>orang satu dapat menyesuaikan diri dengan </a:t>
              </a:r>
              <a:r>
                <a:rPr lang="id-ID" sz="2000" dirty="0" smtClean="0"/>
                <a:t>kehendak bebas </a:t>
              </a:r>
              <a:r>
                <a:rPr lang="id-ID" sz="2000" dirty="0"/>
                <a:t>dari orang lain, menuruti peraturan hukum </a:t>
              </a:r>
              <a:r>
                <a:rPr lang="id-ID" sz="2000" dirty="0" smtClean="0"/>
                <a:t>tentang kemerdekaan. </a:t>
              </a:r>
              <a:endParaRPr lang="en-US" sz="16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62700" y="4542825"/>
              <a:ext cx="18288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wikipedia.org</a:t>
              </a: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6400800" y="4144507"/>
              <a:ext cx="2743200" cy="27823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id-ID" sz="1800" dirty="0">
                  <a:solidFill>
                    <a:srgbClr val="FF0000"/>
                  </a:solidFill>
                </a:rPr>
                <a:t>Immanuel Kant </a:t>
              </a:r>
              <a:endParaRPr lang="en-US" sz="1800" dirty="0">
                <a:solidFill>
                  <a:srgbClr val="FF0000"/>
                </a:solidFill>
              </a:endParaRPr>
            </a:p>
            <a:p>
              <a:pPr algn="ctr"/>
              <a:endParaRPr lang="en-US" sz="1600" dirty="0"/>
            </a:p>
          </p:txBody>
        </p:sp>
        <p:sp>
          <p:nvSpPr>
            <p:cNvPr id="19" name="Rectangle 27"/>
            <p:cNvSpPr/>
            <p:nvPr/>
          </p:nvSpPr>
          <p:spPr>
            <a:xfrm>
              <a:off x="1225685" y="772509"/>
              <a:ext cx="5098915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400" dirty="0"/>
                <a:t>1. Makna dan Karakteristik Hukum</a:t>
              </a: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57150"/>
            <a:ext cx="8751627" cy="1008114"/>
            <a:chOff x="0" y="57150"/>
            <a:chExt cx="8751627" cy="1008114"/>
          </a:xfrm>
        </p:grpSpPr>
        <p:sp>
          <p:nvSpPr>
            <p:cNvPr id="14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5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6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Sistem Hukum di Indonesia</a:t>
              </a:r>
            </a:p>
          </p:txBody>
        </p:sp>
        <p:sp>
          <p:nvSpPr>
            <p:cNvPr id="18" name="正方形/長方形 15"/>
            <p:cNvSpPr/>
            <p:nvPr/>
          </p:nvSpPr>
          <p:spPr>
            <a:xfrm flipV="1">
              <a:off x="1219200" y="676453"/>
              <a:ext cx="6172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25685" y="772509"/>
            <a:ext cx="7759764" cy="3838424"/>
            <a:chOff x="1225685" y="772509"/>
            <a:chExt cx="7759764" cy="3838424"/>
          </a:xfrm>
        </p:grpSpPr>
        <p:sp>
          <p:nvSpPr>
            <p:cNvPr id="41" name="TextBox 40"/>
            <p:cNvSpPr txBox="1"/>
            <p:nvPr/>
          </p:nvSpPr>
          <p:spPr>
            <a:xfrm>
              <a:off x="1225685" y="1643409"/>
              <a:ext cx="4247339" cy="255454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/>
                <a:t>Hukum </a:t>
              </a:r>
              <a:r>
                <a:rPr lang="id-ID" sz="2000" dirty="0" smtClean="0"/>
                <a:t>merupakan </a:t>
              </a:r>
              <a:r>
                <a:rPr lang="id-ID" sz="2000" b="1" dirty="0" smtClean="0"/>
                <a:t>peraturan-peraturan </a:t>
              </a:r>
              <a:r>
                <a:rPr lang="id-ID" sz="2000" b="1" dirty="0"/>
                <a:t>hidup</a:t>
              </a:r>
            </a:p>
            <a:p>
              <a:r>
                <a:rPr lang="id-ID" sz="2000" b="1" dirty="0"/>
                <a:t>kemasyarakatan </a:t>
              </a:r>
              <a:r>
                <a:rPr lang="id-ID" sz="2000" dirty="0"/>
                <a:t>yang </a:t>
              </a:r>
              <a:r>
                <a:rPr lang="id-ID" sz="2000" dirty="0" smtClean="0"/>
                <a:t>dapat memaksa </a:t>
              </a:r>
              <a:r>
                <a:rPr lang="id-ID" sz="2000" dirty="0"/>
                <a:t>orang </a:t>
              </a:r>
              <a:r>
                <a:rPr lang="id-ID" sz="2000" dirty="0" smtClean="0"/>
                <a:t>supaya menaati </a:t>
              </a:r>
              <a:r>
                <a:rPr lang="id-ID" sz="2000" dirty="0"/>
                <a:t>tata tertib </a:t>
              </a:r>
              <a:r>
                <a:rPr lang="id-ID" sz="2000" dirty="0" smtClean="0"/>
                <a:t>dalam masyarakat </a:t>
              </a:r>
              <a:r>
                <a:rPr lang="id-ID" sz="2000" dirty="0"/>
                <a:t>serta </a:t>
              </a:r>
              <a:r>
                <a:rPr lang="id-ID" sz="2000" dirty="0" smtClean="0"/>
                <a:t>memberikan sanksi </a:t>
              </a:r>
              <a:r>
                <a:rPr lang="id-ID" sz="2000" dirty="0"/>
                <a:t>yang tegas (</a:t>
              </a:r>
              <a:r>
                <a:rPr lang="id-ID" sz="2000" dirty="0" smtClean="0"/>
                <a:t>berupa hukuman</a:t>
              </a:r>
              <a:r>
                <a:rPr lang="id-ID" sz="2000" dirty="0"/>
                <a:t>) terhadap siapa </a:t>
              </a:r>
              <a:r>
                <a:rPr lang="id-ID" sz="2000" dirty="0" smtClean="0"/>
                <a:t>yang tidak </a:t>
              </a:r>
              <a:r>
                <a:rPr lang="id-ID" sz="2000" dirty="0"/>
                <a:t>mau menaatinya.</a:t>
              </a:r>
              <a:endParaRPr lang="en-US" sz="16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76496" y="4272982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>
                  <a:solidFill>
                    <a:schemeClr val="bg1"/>
                  </a:solidFill>
                </a:rPr>
                <a:t>Sumber: wikipedia.org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7350" y="1123950"/>
              <a:ext cx="3188099" cy="34869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7156649" y="4160777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flickr.com</a:t>
              </a:r>
            </a:p>
          </p:txBody>
        </p:sp>
        <p:sp>
          <p:nvSpPr>
            <p:cNvPr id="20" name="Rectangle 27"/>
            <p:cNvSpPr/>
            <p:nvPr/>
          </p:nvSpPr>
          <p:spPr>
            <a:xfrm>
              <a:off x="1225685" y="772509"/>
              <a:ext cx="6165715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400" dirty="0"/>
                <a:t>1. Makna dan Karakteristik Hukum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06310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79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8886824" cy="1008114"/>
            <a:chOff x="0" y="57150"/>
            <a:chExt cx="8886824" cy="1008114"/>
          </a:xfrm>
        </p:grpSpPr>
        <p:sp>
          <p:nvSpPr>
            <p:cNvPr id="13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4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5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Sistem Hukum di Indonesia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 flipV="1">
              <a:off x="1219199" y="676454"/>
              <a:ext cx="7667625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9689" y="715359"/>
            <a:ext cx="8942639" cy="4304316"/>
            <a:chOff x="189689" y="715359"/>
            <a:chExt cx="8942639" cy="430431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2590800" y="1276350"/>
              <a:ext cx="6296025" cy="37433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/>
            <p:cNvGrpSpPr/>
            <p:nvPr/>
          </p:nvGrpSpPr>
          <p:grpSpPr>
            <a:xfrm>
              <a:off x="189689" y="715359"/>
              <a:ext cx="8942639" cy="3648101"/>
              <a:chOff x="189689" y="715359"/>
              <a:chExt cx="8942639" cy="3648101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89689" y="1801806"/>
                <a:ext cx="3467911" cy="249299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id-ID" sz="1800" dirty="0"/>
                  <a:t>Fungsi hukum antara </a:t>
                </a:r>
                <a:r>
                  <a:rPr lang="id-ID" sz="1800" dirty="0" smtClean="0"/>
                  <a:t>lain sebagai </a:t>
                </a:r>
                <a:r>
                  <a:rPr lang="id-ID" sz="1800" dirty="0"/>
                  <a:t>berikut.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id-ID" sz="1800" dirty="0" smtClean="0"/>
                  <a:t>Alat </a:t>
                </a:r>
                <a:r>
                  <a:rPr lang="id-ID" sz="1800" dirty="0"/>
                  <a:t>pengatur tata </a:t>
                </a:r>
                <a:r>
                  <a:rPr lang="id-ID" sz="1800" dirty="0" smtClean="0"/>
                  <a:t>tertib hubungan </a:t>
                </a:r>
                <a:r>
                  <a:rPr lang="id-ID" sz="1800" dirty="0"/>
                  <a:t>masyarakat.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id-ID" sz="1800" dirty="0" smtClean="0"/>
                  <a:t>Sarana mewujudkan keadilan </a:t>
                </a:r>
                <a:r>
                  <a:rPr lang="id-ID" sz="1800" dirty="0"/>
                  <a:t>sosial lahir batin.</a:t>
                </a:r>
              </a:p>
              <a:p>
                <a:pPr marL="342900" indent="-3429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id-ID" sz="1800" dirty="0" smtClean="0"/>
                  <a:t>Penggerak </a:t>
                </a:r>
                <a:r>
                  <a:rPr lang="id-ID" sz="1800" dirty="0"/>
                  <a:t>pembangunan.</a:t>
                </a:r>
                <a:endParaRPr lang="en-US" sz="1400" i="1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6200000">
                <a:off x="8094818" y="3325949"/>
                <a:ext cx="18288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1000" dirty="0"/>
                  <a:t>Sumber: flickr.com</a:t>
                </a:r>
              </a:p>
            </p:txBody>
          </p:sp>
          <p:sp>
            <p:nvSpPr>
              <p:cNvPr id="19" name="Rectangle 27"/>
              <p:cNvSpPr/>
              <p:nvPr/>
            </p:nvSpPr>
            <p:spPr>
              <a:xfrm>
                <a:off x="1225685" y="715359"/>
                <a:ext cx="7661140" cy="526589"/>
              </a:xfrm>
              <a:prstGeom prst="rect">
                <a:avLst/>
              </a:prstGeom>
              <a:solidFill>
                <a:srgbClr val="CC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8575" tIns="14288" rIns="28575" bIns="14288" rtlCol="0" anchor="ctr"/>
              <a:lstStyle/>
              <a:p>
                <a:pPr indent="153918"/>
                <a:r>
                  <a:rPr lang="id-ID" sz="2400" dirty="0"/>
                  <a:t>1. Makna dan Karakteristik Hukum</a:t>
                </a:r>
              </a:p>
            </p:txBody>
          </p:sp>
        </p:grp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19050" y="4306310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7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40060" y="1428750"/>
            <a:ext cx="7765740" cy="2895600"/>
            <a:chOff x="540060" y="1428750"/>
            <a:chExt cx="7765740" cy="2895600"/>
          </a:xfrm>
        </p:grpSpPr>
        <p:cxnSp>
          <p:nvCxnSpPr>
            <p:cNvPr id="13" name="Straight Connector 28"/>
            <p:cNvCxnSpPr>
              <a:cxnSpLocks/>
              <a:stCxn id="15" idx="2"/>
              <a:endCxn id="23" idx="0"/>
            </p:cNvCxnSpPr>
            <p:nvPr/>
          </p:nvCxnSpPr>
          <p:spPr>
            <a:xfrm>
              <a:off x="4532244" y="2419350"/>
              <a:ext cx="1106556" cy="990599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29"/>
            <p:cNvGrpSpPr/>
            <p:nvPr/>
          </p:nvGrpSpPr>
          <p:grpSpPr>
            <a:xfrm>
              <a:off x="3124200" y="1428750"/>
              <a:ext cx="2816087" cy="990600"/>
              <a:chOff x="6781800" y="2895600"/>
              <a:chExt cx="9067800" cy="2975296"/>
            </a:xfrm>
            <a:solidFill>
              <a:srgbClr val="CC0066"/>
            </a:solidFill>
          </p:grpSpPr>
          <p:sp>
            <p:nvSpPr>
              <p:cNvPr id="15" name="Rectangle 30"/>
              <p:cNvSpPr/>
              <p:nvPr/>
            </p:nvSpPr>
            <p:spPr>
              <a:xfrm>
                <a:off x="6781800" y="2895600"/>
                <a:ext cx="9067800" cy="29752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6" name="TextBox 31"/>
              <p:cNvSpPr txBox="1"/>
              <p:nvPr/>
            </p:nvSpPr>
            <p:spPr>
              <a:xfrm>
                <a:off x="7433061" y="3426852"/>
                <a:ext cx="7936479" cy="1941274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d-ID" sz="1800" dirty="0" smtClean="0">
                    <a:solidFill>
                      <a:schemeClr val="bg1"/>
                    </a:solidFill>
                  </a:rPr>
                  <a:t>Hukum menurut </a:t>
                </a:r>
                <a:r>
                  <a:rPr lang="id-ID" sz="1800" b="1" dirty="0" smtClean="0">
                    <a:solidFill>
                      <a:schemeClr val="bg1"/>
                    </a:solidFill>
                  </a:rPr>
                  <a:t>sumber</a:t>
                </a:r>
                <a:r>
                  <a:rPr lang="id-ID" sz="1800" dirty="0" smtClean="0">
                    <a:solidFill>
                      <a:schemeClr val="bg1"/>
                    </a:solidFill>
                  </a:rPr>
                  <a:t>nya</a:t>
                </a:r>
                <a:endParaRPr lang="sv-SE" sz="1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Rectangle 32"/>
            <p:cNvSpPr/>
            <p:nvPr/>
          </p:nvSpPr>
          <p:spPr>
            <a:xfrm>
              <a:off x="540060" y="3409950"/>
              <a:ext cx="1934784" cy="914400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800" dirty="0">
                  <a:solidFill>
                    <a:schemeClr val="bg1"/>
                  </a:solidFill>
                </a:rPr>
                <a:t>Hukum </a:t>
              </a:r>
              <a:endParaRPr lang="id-ID" sz="18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fi-FI" sz="1800" dirty="0" smtClean="0">
                  <a:solidFill>
                    <a:schemeClr val="bg1"/>
                  </a:solidFill>
                </a:rPr>
                <a:t>undang-undang</a:t>
              </a:r>
              <a:endParaRPr lang="en-US" sz="1800" dirty="0"/>
            </a:p>
          </p:txBody>
        </p:sp>
        <p:sp>
          <p:nvSpPr>
            <p:cNvPr id="20" name="Rectangle 33"/>
            <p:cNvSpPr/>
            <p:nvPr/>
          </p:nvSpPr>
          <p:spPr>
            <a:xfrm>
              <a:off x="2590800" y="3409949"/>
              <a:ext cx="2019300" cy="914401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800" dirty="0">
                  <a:solidFill>
                    <a:schemeClr val="bg1"/>
                  </a:solidFill>
                </a:rPr>
                <a:t>Hukum </a:t>
              </a:r>
              <a:endParaRPr lang="id-ID" sz="18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nl-NL" sz="1800" dirty="0" smtClean="0">
                  <a:solidFill>
                    <a:schemeClr val="bg1"/>
                  </a:solidFill>
                </a:rPr>
                <a:t>adat dan</a:t>
              </a:r>
              <a:r>
                <a:rPr lang="id-ID" sz="1800" dirty="0" smtClean="0">
                  <a:solidFill>
                    <a:schemeClr val="bg1"/>
                  </a:solidFill>
                </a:rPr>
                <a:t> </a:t>
              </a:r>
              <a:r>
                <a:rPr lang="nl-NL" sz="1800" dirty="0" smtClean="0">
                  <a:solidFill>
                    <a:schemeClr val="bg1"/>
                  </a:solidFill>
                </a:rPr>
                <a:t>hukum </a:t>
              </a:r>
              <a:r>
                <a:rPr lang="nl-NL" sz="1800" dirty="0">
                  <a:solidFill>
                    <a:schemeClr val="bg1"/>
                  </a:solidFill>
                </a:rPr>
                <a:t>kebiasaan</a:t>
              </a:r>
              <a:endParaRPr lang="en-US" sz="1800" dirty="0"/>
            </a:p>
          </p:txBody>
        </p:sp>
        <p:cxnSp>
          <p:nvCxnSpPr>
            <p:cNvPr id="21" name="Straight Connector 34"/>
            <p:cNvCxnSpPr>
              <a:cxnSpLocks/>
              <a:stCxn id="15" idx="2"/>
              <a:endCxn id="18" idx="0"/>
            </p:cNvCxnSpPr>
            <p:nvPr/>
          </p:nvCxnSpPr>
          <p:spPr>
            <a:xfrm flipH="1">
              <a:off x="1507452" y="2419350"/>
              <a:ext cx="3024792" cy="990600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5"/>
            <p:cNvCxnSpPr>
              <a:cxnSpLocks/>
              <a:stCxn id="15" idx="2"/>
              <a:endCxn id="20" idx="0"/>
            </p:cNvCxnSpPr>
            <p:nvPr/>
          </p:nvCxnSpPr>
          <p:spPr>
            <a:xfrm flipH="1">
              <a:off x="3600450" y="2419350"/>
              <a:ext cx="931794" cy="990599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36"/>
            <p:cNvSpPr/>
            <p:nvPr/>
          </p:nvSpPr>
          <p:spPr>
            <a:xfrm>
              <a:off x="4800600" y="3409949"/>
              <a:ext cx="1676400" cy="914401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800" dirty="0">
                  <a:solidFill>
                    <a:schemeClr val="bg1"/>
                  </a:solidFill>
                </a:rPr>
                <a:t>Hukum yurisprudensi</a:t>
              </a:r>
              <a:endParaRPr lang="en-US" sz="1800" dirty="0"/>
            </a:p>
          </p:txBody>
        </p:sp>
        <p:cxnSp>
          <p:nvCxnSpPr>
            <p:cNvPr id="24" name="Straight Connector 37"/>
            <p:cNvCxnSpPr>
              <a:cxnSpLocks/>
              <a:stCxn id="15" idx="2"/>
              <a:endCxn id="25" idx="0"/>
            </p:cNvCxnSpPr>
            <p:nvPr/>
          </p:nvCxnSpPr>
          <p:spPr>
            <a:xfrm>
              <a:off x="4532244" y="2419350"/>
              <a:ext cx="3031434" cy="990599"/>
            </a:xfrm>
            <a:prstGeom prst="line">
              <a:avLst/>
            </a:prstGeom>
            <a:ln w="15875">
              <a:solidFill>
                <a:srgbClr val="CC33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38"/>
            <p:cNvSpPr/>
            <p:nvPr/>
          </p:nvSpPr>
          <p:spPr>
            <a:xfrm>
              <a:off x="6821556" y="3409949"/>
              <a:ext cx="1484244" cy="914401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i-FI" sz="1800" dirty="0">
                  <a:solidFill>
                    <a:schemeClr val="bg1"/>
                  </a:solidFill>
                </a:rPr>
                <a:t>Hukum traktat</a:t>
              </a:r>
              <a:endParaRPr lang="en-US" sz="1800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0" y="0"/>
            <a:ext cx="8886825" cy="1241948"/>
            <a:chOff x="0" y="0"/>
            <a:chExt cx="8886825" cy="1241948"/>
          </a:xfrm>
        </p:grpSpPr>
        <p:grpSp>
          <p:nvGrpSpPr>
            <p:cNvPr id="19" name="Group 18"/>
            <p:cNvGrpSpPr/>
            <p:nvPr/>
          </p:nvGrpSpPr>
          <p:grpSpPr>
            <a:xfrm>
              <a:off x="0" y="0"/>
              <a:ext cx="8886824" cy="1008114"/>
              <a:chOff x="0" y="57150"/>
              <a:chExt cx="8886824" cy="1008114"/>
            </a:xfrm>
          </p:grpSpPr>
          <p:sp>
            <p:nvSpPr>
              <p:cNvPr id="26" name="テキスト プレースホルダー 5"/>
              <p:cNvSpPr txBox="1">
                <a:spLocks/>
              </p:cNvSpPr>
              <p:nvPr/>
            </p:nvSpPr>
            <p:spPr>
              <a:xfrm>
                <a:off x="0" y="57150"/>
                <a:ext cx="1080120" cy="720080"/>
              </a:xfrm>
              <a:prstGeom prst="rect">
                <a:avLst/>
              </a:prstGeom>
              <a:solidFill>
                <a:srgbClr val="CC3399"/>
              </a:solidFill>
            </p:spPr>
            <p:txBody>
              <a:bodyPr vert="horz" lIns="163275" tIns="81638" rIns="163275" bIns="81638" rtlCol="0">
                <a:normAutofit/>
              </a:bodyPr>
              <a:lstStyle>
                <a:lvl1pPr marL="0" indent="0" algn="l" defTabSz="1632753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kumimoji="1" sz="2400" kern="1200" baseline="0">
                    <a:solidFill>
                      <a:schemeClr val="tx2"/>
                    </a:solidFill>
                    <a:latin typeface="Route 159 UltraLight" pitchFamily="50" charset="0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632753" rtl="0" eaLnBrk="1" fontAlgn="auto" latinLnBrk="0" hangingPunct="1">
                  <a:lnSpc>
                    <a:spcPct val="12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1" lang="en-US" altLang="ja-JP" sz="2400" b="0" i="0" u="none" strike="noStrike" kern="1200" cap="none" spc="0" normalizeH="0" baseline="0" noProof="0" smtClean="0">
                    <a:ln>
                      <a:noFill/>
                    </a:ln>
                    <a:solidFill>
                      <a:srgbClr val="545454"/>
                    </a:solidFill>
                    <a:effectLst/>
                    <a:uLnTx/>
                    <a:uFillTx/>
                    <a:latin typeface="Route 159 UltraLight" pitchFamily="50" charset="0"/>
                    <a:cs typeface="+mn-cs"/>
                  </a:rPr>
                  <a:t> </a:t>
                </a:r>
                <a:endParaRPr kumimoji="1" lang="ja-JP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endParaRPr>
              </a:p>
            </p:txBody>
          </p:sp>
          <p:sp>
            <p:nvSpPr>
              <p:cNvPr id="29" name="直角三角形 10"/>
              <p:cNvSpPr/>
              <p:nvPr/>
            </p:nvSpPr>
            <p:spPr>
              <a:xfrm rot="5400000">
                <a:off x="719683" y="704826"/>
                <a:ext cx="288034" cy="432841"/>
              </a:xfrm>
              <a:prstGeom prst="rtTriangle">
                <a:avLst/>
              </a:prstGeom>
              <a:solidFill>
                <a:srgbClr val="CC006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Open Sans"/>
                  <a:cs typeface="+mn-cs"/>
                </a:endParaRPr>
              </a:p>
            </p:txBody>
          </p:sp>
          <p:sp>
            <p:nvSpPr>
              <p:cNvPr id="30" name="テキスト プレースホルダー 6"/>
              <p:cNvSpPr txBox="1">
                <a:spLocks/>
              </p:cNvSpPr>
              <p:nvPr/>
            </p:nvSpPr>
            <p:spPr>
              <a:xfrm>
                <a:off x="1199944" y="67469"/>
                <a:ext cx="7551683" cy="567680"/>
              </a:xfrm>
              <a:prstGeom prst="rect">
                <a:avLst/>
              </a:prstGeom>
            </p:spPr>
            <p:txBody>
              <a:bodyPr vert="horz" lIns="163275" tIns="81638" rIns="163275" bIns="81638" rtlCol="0" anchor="t">
                <a:noAutofit/>
              </a:bodyPr>
              <a:lstStyle>
                <a:lvl1pPr marL="0" indent="0" algn="l" defTabSz="1632753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kumimoji="1" sz="3200" i="0" kern="1200" baseline="0">
                    <a:solidFill>
                      <a:schemeClr val="accent1"/>
                    </a:solidFill>
                    <a:latin typeface="Route 159 SemiBold" pitchFamily="50" charset="0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fi-FI" altLang="ja-JP" sz="2800" dirty="0">
                    <a:solidFill>
                      <a:srgbClr val="CC3399"/>
                    </a:solidFill>
                    <a:latin typeface="+mn-lt"/>
                    <a:cs typeface="Arial" pitchFamily="34" charset="0"/>
                  </a:rPr>
                  <a:t>Sistem Hukum di Indonesia</a:t>
                </a:r>
              </a:p>
            </p:txBody>
          </p:sp>
          <p:sp>
            <p:nvSpPr>
              <p:cNvPr id="31" name="正方形/長方形 15"/>
              <p:cNvSpPr/>
              <p:nvPr/>
            </p:nvSpPr>
            <p:spPr>
              <a:xfrm flipV="1">
                <a:off x="1219199" y="676454"/>
                <a:ext cx="7667625" cy="45719"/>
              </a:xfrm>
              <a:prstGeom prst="rect">
                <a:avLst/>
              </a:prstGeom>
              <a:solidFill>
                <a:srgbClr val="CC3399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Open Sans"/>
                  <a:cs typeface="+mn-cs"/>
                </a:endParaRPr>
              </a:p>
            </p:txBody>
          </p:sp>
          <p:sp>
            <p:nvSpPr>
              <p:cNvPr id="32" name="テキスト プレースホルダー 18"/>
              <p:cNvSpPr txBox="1">
                <a:spLocks/>
              </p:cNvSpPr>
              <p:nvPr/>
            </p:nvSpPr>
            <p:spPr>
              <a:xfrm>
                <a:off x="152400" y="177949"/>
                <a:ext cx="711300" cy="457200"/>
              </a:xfrm>
              <a:prstGeom prst="rect">
                <a:avLst/>
              </a:prstGeom>
            </p:spPr>
            <p:txBody>
              <a:bodyPr vert="horz" lIns="163275" tIns="81638" rIns="163275" bIns="81638" rtlCol="0" anchor="ctr">
                <a:noAutofit/>
              </a:bodyPr>
              <a:lstStyle>
                <a:lvl1pPr marL="0" indent="0" algn="ctr" defTabSz="1632753" rtl="0" eaLnBrk="1" latinLnBrk="0" hangingPunct="1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None/>
                  <a:defRPr kumimoji="1" sz="9600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lvl1pPr>
                <a:lvl2pPr marL="1326612" indent="-510235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5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040941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4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857317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673693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490070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306446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122822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939199" indent="-408188" algn="l" defTabSz="1632753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kumimoji="1"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632753" rtl="0" eaLnBrk="1" fontAlgn="auto" latinLnBrk="0" hangingPunct="1">
                  <a:lnSpc>
                    <a:spcPct val="12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altLang="ja-JP" sz="4000" b="1" noProof="0" dirty="0" smtClean="0">
                    <a:latin typeface="Arial" pitchFamily="34" charset="0"/>
                    <a:cs typeface="Arial" pitchFamily="34" charset="0"/>
                  </a:rPr>
                  <a:t>Ⓐ</a:t>
                </a:r>
                <a:endParaRPr kumimoji="1" lang="ja-JP" altLang="en-US" sz="40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33" name="Rectangle 27"/>
            <p:cNvSpPr/>
            <p:nvPr/>
          </p:nvSpPr>
          <p:spPr>
            <a:xfrm>
              <a:off x="1225685" y="715359"/>
              <a:ext cx="7661140" cy="5265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400" dirty="0"/>
                <a:t>2. Penggolongan Hukum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194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8751627" cy="1008114"/>
            <a:chOff x="0" y="57150"/>
            <a:chExt cx="8751627" cy="1008114"/>
          </a:xfrm>
        </p:grpSpPr>
        <p:sp>
          <p:nvSpPr>
            <p:cNvPr id="13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4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5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Sistem Hukum di Indonesia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 flipV="1">
              <a:off x="1219199" y="676453"/>
              <a:ext cx="487680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25685" y="58506"/>
            <a:ext cx="7906272" cy="4725368"/>
            <a:chOff x="1225685" y="58506"/>
            <a:chExt cx="7906272" cy="47253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4100" y="58506"/>
              <a:ext cx="2997857" cy="44842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TextBox 40"/>
            <p:cNvSpPr txBox="1"/>
            <p:nvPr/>
          </p:nvSpPr>
          <p:spPr>
            <a:xfrm>
              <a:off x="1263784" y="1815488"/>
              <a:ext cx="4832216" cy="101566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 smtClean="0"/>
                <a:t>Menurut </a:t>
              </a:r>
              <a:r>
                <a:rPr lang="id-ID" sz="2000" b="1" dirty="0" smtClean="0"/>
                <a:t>betuk</a:t>
              </a:r>
              <a:r>
                <a:rPr lang="id-ID" sz="2000" dirty="0" smtClean="0"/>
                <a:t>nya, hukum terbagi menjadi hukum tertulis dan hukum tidak tertulis.</a:t>
              </a:r>
              <a:endParaRPr lang="en-US" sz="1600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96000" y="4537653"/>
              <a:ext cx="21996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puspita.depkeu.go.id</a:t>
              </a:r>
            </a:p>
          </p:txBody>
        </p:sp>
        <p:sp>
          <p:nvSpPr>
            <p:cNvPr id="19" name="Rectangle 27"/>
            <p:cNvSpPr/>
            <p:nvPr/>
          </p:nvSpPr>
          <p:spPr>
            <a:xfrm>
              <a:off x="1225685" y="715359"/>
              <a:ext cx="4870315" cy="5265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400" dirty="0"/>
                <a:t>2. Penggolongan Hukum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19050" y="4306310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1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19050" y="4306310"/>
            <a:ext cx="9144000" cy="84082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8751627" cy="1008114"/>
            <a:chOff x="0" y="57150"/>
            <a:chExt cx="8751627" cy="1008114"/>
          </a:xfrm>
        </p:grpSpPr>
        <p:sp>
          <p:nvSpPr>
            <p:cNvPr id="15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6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Sistem Hukum di Indonesia</a:t>
              </a:r>
            </a:p>
          </p:txBody>
        </p:sp>
        <p:sp>
          <p:nvSpPr>
            <p:cNvPr id="19" name="正方形/長方形 15"/>
            <p:cNvSpPr/>
            <p:nvPr/>
          </p:nvSpPr>
          <p:spPr>
            <a:xfrm flipV="1">
              <a:off x="1219199" y="676453"/>
              <a:ext cx="487680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0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47279" y="715359"/>
            <a:ext cx="8258017" cy="4050065"/>
            <a:chOff x="647279" y="715359"/>
            <a:chExt cx="8258017" cy="4050065"/>
          </a:xfrm>
        </p:grpSpPr>
        <p:sp>
          <p:nvSpPr>
            <p:cNvPr id="12" name="TextBox 11"/>
            <p:cNvSpPr txBox="1"/>
            <p:nvPr/>
          </p:nvSpPr>
          <p:spPr>
            <a:xfrm>
              <a:off x="6324600" y="4519203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000" dirty="0"/>
                <a:t>Sumber: </a:t>
              </a:r>
              <a:r>
                <a:rPr lang="id-ID" sz="1000" dirty="0" smtClean="0"/>
                <a:t>freepik.com</a:t>
              </a:r>
              <a:endParaRPr lang="id-ID" sz="10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47279" y="2002125"/>
              <a:ext cx="4328506" cy="21698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id-ID" sz="1800" dirty="0" smtClean="0"/>
                <a:t>Menurut </a:t>
              </a:r>
              <a:r>
                <a:rPr lang="id-ID" sz="1800" b="1" dirty="0" smtClean="0"/>
                <a:t>tempat berlaku</a:t>
              </a:r>
              <a:r>
                <a:rPr lang="id-ID" sz="1800" dirty="0" smtClean="0"/>
                <a:t>nya hukum terbagi menjadi:</a:t>
              </a:r>
              <a:endParaRPr lang="id-ID" sz="1800" dirty="0"/>
            </a:p>
            <a:p>
              <a:pPr marL="355600" indent="-177800">
                <a:lnSpc>
                  <a:spcPct val="150000"/>
                </a:lnSpc>
                <a:buAutoNum type="alphaLcPeriod"/>
              </a:pPr>
              <a:r>
                <a:rPr lang="id-ID" sz="1800" dirty="0" smtClean="0"/>
                <a:t>Hukum </a:t>
              </a:r>
              <a:r>
                <a:rPr lang="id-ID" sz="1800" dirty="0"/>
                <a:t>nasional</a:t>
              </a:r>
            </a:p>
            <a:p>
              <a:pPr marL="355600" indent="-177800">
                <a:lnSpc>
                  <a:spcPct val="150000"/>
                </a:lnSpc>
                <a:buAutoNum type="alphaLcPeriod"/>
              </a:pPr>
              <a:r>
                <a:rPr lang="id-ID" sz="1800" dirty="0" smtClean="0"/>
                <a:t>Hukum </a:t>
              </a:r>
              <a:r>
                <a:rPr lang="id-ID" sz="1800" dirty="0"/>
                <a:t>internasional</a:t>
              </a:r>
            </a:p>
            <a:p>
              <a:pPr marL="355600" indent="-177800">
                <a:lnSpc>
                  <a:spcPct val="150000"/>
                </a:lnSpc>
                <a:buAutoNum type="alphaLcPeriod"/>
              </a:pPr>
              <a:r>
                <a:rPr lang="id-ID" sz="1800" dirty="0" smtClean="0"/>
                <a:t>Hukum </a:t>
              </a:r>
              <a:r>
                <a:rPr lang="id-ID" sz="1800" dirty="0"/>
                <a:t>asing</a:t>
              </a:r>
              <a:endParaRPr lang="en-US" sz="1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76496" y="4272982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>
                  <a:solidFill>
                    <a:schemeClr val="bg1"/>
                  </a:solidFill>
                </a:rPr>
                <a:t>Sumber: wikipedia.org</a:t>
              </a:r>
            </a:p>
          </p:txBody>
        </p:sp>
        <p:pic>
          <p:nvPicPr>
            <p:cNvPr id="2050" name="Picture 2" descr="Map with marked route Free Vecto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81600" y="1315988"/>
              <a:ext cx="3222266" cy="3222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7"/>
            <p:cNvSpPr/>
            <p:nvPr/>
          </p:nvSpPr>
          <p:spPr>
            <a:xfrm>
              <a:off x="1225685" y="715359"/>
              <a:ext cx="4870315" cy="5265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400" dirty="0"/>
                <a:t>2. Penggolongan Hukum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446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isa">
      <a:majorFont>
        <a:latin typeface="Arial Rounded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11147</TotalTime>
  <Words>1239</Words>
  <Application>Microsoft Office PowerPoint</Application>
  <PresentationFormat>On-screen Show (16:9)</PresentationFormat>
  <Paragraphs>247</Paragraphs>
  <Slides>34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ACER</dc:creator>
  <cp:lastModifiedBy>Elisa Putri Andini</cp:lastModifiedBy>
  <cp:revision>1689</cp:revision>
  <dcterms:created xsi:type="dcterms:W3CDTF">2015-03-16T01:18:35Z</dcterms:created>
  <dcterms:modified xsi:type="dcterms:W3CDTF">2017-10-30T02:05:22Z</dcterms:modified>
</cp:coreProperties>
</file>